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82" r:id="rId4"/>
    <p:sldId id="256" r:id="rId5"/>
    <p:sldId id="312" r:id="rId6"/>
    <p:sldId id="311" r:id="rId7"/>
    <p:sldId id="309" r:id="rId8"/>
    <p:sldId id="308" r:id="rId9"/>
    <p:sldId id="306" r:id="rId10"/>
    <p:sldId id="259" r:id="rId11"/>
    <p:sldId id="273" r:id="rId12"/>
    <p:sldId id="281" r:id="rId13"/>
    <p:sldId id="340" r:id="rId14"/>
    <p:sldId id="357" r:id="rId15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58"/>
    <p:restoredTop sz="94667"/>
  </p:normalViewPr>
  <p:slideViewPr>
    <p:cSldViewPr snapToGrid="0" snapToObjects="1">
      <p:cViewPr varScale="1">
        <p:scale>
          <a:sx n="85" d="100"/>
          <a:sy n="85" d="100"/>
        </p:scale>
        <p:origin x="5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0781B-5AC1-4BD7-B46C-95CCE79129E1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3CC69-B347-4F6A-8C2E-641C7CCB7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67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ils de Quar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15427D1-9368-4C48-807B-1A39E6BD5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3742"/>
            <a:ext cx="9144000" cy="14042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0CC542-F8A7-DC4D-B282-29AD2CA87A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664824" cy="108338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04D112B-3394-3E42-BC7E-C10E0C4C8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3588" y="-2570575"/>
            <a:ext cx="7664824" cy="1083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6E786-1D0B-944E-B210-BDBDC66A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38E12C-7858-7C46-A0E0-48F815438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093107-9176-D049-9D1B-AE4C31CB3A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787153" y="-1781211"/>
            <a:ext cx="10821434" cy="152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2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83A16-CEF9-FF4D-9FBF-7AF4A555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7D33ED-5963-AD43-B810-267631A35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CD9D4-979F-A740-961C-D92BDE379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3604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0A788-48EF-724F-96A5-99E2CF43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1998F-4B18-3A4B-8886-ACDF367AA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4CA911-D6CD-3A4E-A92B-411C6D538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FB9502-AB83-E343-A5D4-F9522B426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44A26B-AA90-AC4F-A017-FAAAA6A2C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598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3F5CAE-5853-EE4B-90BA-9318A704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1430D4-45D8-604E-B0C0-07FA6B1E5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787153" y="-1781211"/>
            <a:ext cx="10821434" cy="152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6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69B81-B35E-0642-A633-3E0BED856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8B2652-A056-1C48-9C45-A266BA241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E57490-D075-8A43-876E-333D26D64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F30E92-3DBD-C749-B8A0-D781DF702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787153" y="-1781211"/>
            <a:ext cx="10821434" cy="152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2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11E9BD8-6F66-A144-B473-F96D0CF75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7165" y="-1627154"/>
            <a:ext cx="6697669" cy="946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38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74402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CCEB6D-E146-ED4A-BF62-CD38F056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44809A-0E7E-BE41-8E1F-143BC6A8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6914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IEDESQUARTIERS@mairie-champigny94.fr" TargetMode="External"/><Relationship Id="rId2" Type="http://schemas.openxmlformats.org/officeDocument/2006/relationships/hyperlink" Target="https://consultations.champigny-sur-marne.f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3.sv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hyperlink" Target="https://urgencesmods.fr/mods/scripts/job-police-municale/" TargetMode="External"/><Relationship Id="rId5" Type="http://schemas.openxmlformats.org/officeDocument/2006/relationships/image" Target="../media/image21.jpg"/><Relationship Id="rId15" Type="http://schemas.openxmlformats.org/officeDocument/2006/relationships/image" Target="../media/image30.png"/><Relationship Id="rId10" Type="http://schemas.openxmlformats.org/officeDocument/2006/relationships/image" Target="../media/image26.jpg"/><Relationship Id="rId4" Type="http://schemas.microsoft.com/office/2007/relationships/hdphoto" Target="../media/hdphoto1.wdp"/><Relationship Id="rId9" Type="http://schemas.openxmlformats.org/officeDocument/2006/relationships/image" Target="../media/image25.svg"/><Relationship Id="rId1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image" Target="../media/image34.jpg"/><Relationship Id="rId7" Type="http://schemas.openxmlformats.org/officeDocument/2006/relationships/image" Target="../media/image25.svg"/><Relationship Id="rId12" Type="http://schemas.openxmlformats.org/officeDocument/2006/relationships/image" Target="../media/image39.svg"/><Relationship Id="rId17" Type="http://schemas.openxmlformats.org/officeDocument/2006/relationships/hyperlink" Target="https://animalia-life.club/qa/pictures/clipart-of-buses" TargetMode="External"/><Relationship Id="rId2" Type="http://schemas.openxmlformats.org/officeDocument/2006/relationships/image" Target="../media/image33.jpeg"/><Relationship Id="rId16" Type="http://schemas.openxmlformats.org/officeDocument/2006/relationships/image" Target="../media/image42.png"/><Relationship Id="rId20" Type="http://schemas.openxmlformats.org/officeDocument/2006/relationships/hyperlink" Target="https://svgsilh.com/fr/2196f3/image/975967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38.png"/><Relationship Id="rId5" Type="http://schemas.openxmlformats.org/officeDocument/2006/relationships/image" Target="../media/image23.svg"/><Relationship Id="rId15" Type="http://schemas.openxmlformats.org/officeDocument/2006/relationships/image" Target="../media/image41.png"/><Relationship Id="rId10" Type="http://schemas.openxmlformats.org/officeDocument/2006/relationships/image" Target="../media/image37.jpg"/><Relationship Id="rId19" Type="http://schemas.openxmlformats.org/officeDocument/2006/relationships/image" Target="../media/image44.svg"/><Relationship Id="rId4" Type="http://schemas.openxmlformats.org/officeDocument/2006/relationships/image" Target="../media/image22.png"/><Relationship Id="rId9" Type="http://schemas.openxmlformats.org/officeDocument/2006/relationships/image" Target="../media/image36.png"/><Relationship Id="rId14" Type="http://schemas.openxmlformats.org/officeDocument/2006/relationships/hyperlink" Target="https://rabat.eregulations.org/procedure/132/95/step/39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cid:261d7ce9-9d67-4b81-8893-a5721e60f9b7@mairie-champigny94.f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cid:3b66bfa6-e33a-440f-867f-6581506fa973@mairie-champigny94.fr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A437D0C-3EB0-184B-9D58-85AB5566F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2771" y="5138340"/>
            <a:ext cx="9144000" cy="1404257"/>
          </a:xfrm>
        </p:spPr>
        <p:txBody>
          <a:bodyPr/>
          <a:lstStyle/>
          <a:p>
            <a:r>
              <a:rPr lang="fr-FR" sz="2800" b="1" dirty="0">
                <a:latin typeface="Calibri" pitchFamily="34" charset="0"/>
                <a:cs typeface="Calibri" pitchFamily="34" charset="0"/>
              </a:rPr>
              <a:t>Le Bois L’Abbé</a:t>
            </a:r>
          </a:p>
          <a:p>
            <a:r>
              <a:rPr lang="fr-FR" dirty="0">
                <a:latin typeface="Calibri" pitchFamily="34" charset="0"/>
                <a:cs typeface="Calibri" pitchFamily="34" charset="0"/>
              </a:rPr>
              <a:t>Le mercredi 22 mai à 19h30</a:t>
            </a:r>
          </a:p>
          <a:p>
            <a:r>
              <a:rPr lang="fr-FR" dirty="0">
                <a:latin typeface="Calibri" pitchFamily="34" charset="0"/>
                <a:cs typeface="Calibri" pitchFamily="34" charset="0"/>
              </a:rPr>
              <a:t>Maison Pour Tous Joséphine Baker </a:t>
            </a:r>
          </a:p>
        </p:txBody>
      </p:sp>
      <p:pic>
        <p:nvPicPr>
          <p:cNvPr id="1026" name="Picture 2" descr="C:\Users\GLAURENT\Desktop\Bois l'Abb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3635453"/>
            <a:ext cx="3520354" cy="2719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9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Calibri" pitchFamily="34" charset="0"/>
                <a:cs typeface="Calibri" pitchFamily="34" charset="0"/>
              </a:rPr>
              <a:t>VOS </a:t>
            </a:r>
            <a:r>
              <a:rPr lang="fr-FR" dirty="0">
                <a:latin typeface="Calibri" pitchFamily="34" charset="0"/>
                <a:cs typeface="Calibri" pitchFamily="34" charset="0"/>
              </a:rPr>
              <a:t>TABLES RONDES et LEURS THEMATIQUES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390" y="1825625"/>
            <a:ext cx="11468684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b="1" dirty="0"/>
              <a:t>Afin d’organiser la Brocante/Troc, nous vous proposons de travailler ce soir en groupe, sur 1 thème au choix (1h maximum) : </a:t>
            </a:r>
          </a:p>
          <a:p>
            <a:pPr marL="0" lv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1- La restauration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2- L’animation (sportive, artistique, manuelle, ludique)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3- L’organisation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86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pitchFamily="34" charset="0"/>
                <a:cs typeface="Calibri" pitchFamily="34" charset="0"/>
              </a:rPr>
              <a:t>Pour la suite…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just"/>
            <a:r>
              <a:rPr lang="fr-FR" sz="3200" dirty="0">
                <a:latin typeface="Calibri" pitchFamily="34" charset="0"/>
                <a:cs typeface="Calibri" pitchFamily="34" charset="0"/>
              </a:rPr>
              <a:t>Compte-rendu et présentation .</a:t>
            </a:r>
            <a:r>
              <a:rPr lang="fr-FR" sz="3200" dirty="0" err="1">
                <a:latin typeface="Calibri" pitchFamily="34" charset="0"/>
                <a:cs typeface="Calibri" pitchFamily="34" charset="0"/>
              </a:rPr>
              <a:t>ppt</a:t>
            </a:r>
            <a:r>
              <a:rPr lang="fr-FR" sz="3200" dirty="0">
                <a:latin typeface="Calibri" pitchFamily="34" charset="0"/>
                <a:cs typeface="Calibri" pitchFamily="34" charset="0"/>
              </a:rPr>
              <a:t> de ce soir disponible sur la plateforme </a:t>
            </a:r>
            <a:r>
              <a:rPr lang="fr-FR" sz="3200" i="1" dirty="0">
                <a:latin typeface="Calibri" pitchFamily="34" charset="0"/>
                <a:cs typeface="Calibri" pitchFamily="34" charset="0"/>
              </a:rPr>
              <a:t>« Je participe » </a:t>
            </a:r>
            <a:r>
              <a:rPr lang="fr-FR" sz="3200" dirty="0">
                <a:latin typeface="Calibri" pitchFamily="34" charset="0"/>
                <a:cs typeface="Calibri" pitchFamily="34" charset="0"/>
              </a:rPr>
              <a:t>dans les meilleurs délais : </a:t>
            </a:r>
            <a:r>
              <a:rPr lang="fr-FR" sz="3200" dirty="0">
                <a:latin typeface="Calibri" pitchFamily="34" charset="0"/>
                <a:cs typeface="Calibri" pitchFamily="34" charset="0"/>
                <a:hlinkClick r:id="rId2"/>
              </a:rPr>
              <a:t>https://consultations.champigny-sur-marne.fr/</a:t>
            </a:r>
            <a:endParaRPr lang="fr-FR" sz="32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sz="32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sz="32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fr-FR" sz="3200" dirty="0">
                <a:latin typeface="Calibri" pitchFamily="34" charset="0"/>
                <a:cs typeface="Calibri" pitchFamily="34" charset="0"/>
              </a:rPr>
              <a:t>Contact : </a:t>
            </a:r>
            <a:r>
              <a:rPr lang="fr-FR" sz="3200" u="sng" dirty="0">
                <a:latin typeface="Calibri" pitchFamily="34" charset="0"/>
                <a:cs typeface="Calibri" pitchFamily="34" charset="0"/>
              </a:rPr>
              <a:t>viedesquartiers</a:t>
            </a:r>
            <a:r>
              <a:rPr lang="fr-FR" sz="3200" u="sng" dirty="0">
                <a:latin typeface="Calibri" pitchFamily="34" charset="0"/>
                <a:cs typeface="Calibri" pitchFamily="34" charset="0"/>
                <a:hlinkClick r:id="rId3"/>
              </a:rPr>
              <a:t>@mairie-champigny94.fr</a:t>
            </a:r>
            <a:endParaRPr lang="fr-FR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1105484" y="352182"/>
            <a:ext cx="10515600" cy="1009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i="1" dirty="0">
                <a:latin typeface="Calibri" pitchFamily="34" charset="0"/>
                <a:cs typeface="Calibri" pitchFamily="34" charset="0"/>
              </a:rPr>
              <a:t>Merci de votre participation et de votre aide pour ranger la salle ! </a:t>
            </a:r>
          </a:p>
        </p:txBody>
      </p:sp>
    </p:spTree>
    <p:extLst>
      <p:ext uri="{BB962C8B-B14F-4D97-AF65-F5344CB8AC3E}">
        <p14:creationId xmlns:p14="http://schemas.microsoft.com/office/powerpoint/2010/main" val="181632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11C40C-8986-4D02-AE5E-F49A81FBCE3F}"/>
              </a:ext>
            </a:extLst>
          </p:cNvPr>
          <p:cNvSpPr/>
          <p:nvPr/>
        </p:nvSpPr>
        <p:spPr>
          <a:xfrm>
            <a:off x="5908717" y="1854673"/>
            <a:ext cx="6086308" cy="33880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5FBA31-2893-41D8-A508-895BB15EA7E7}"/>
              </a:ext>
            </a:extLst>
          </p:cNvPr>
          <p:cNvSpPr/>
          <p:nvPr/>
        </p:nvSpPr>
        <p:spPr>
          <a:xfrm>
            <a:off x="120363" y="1410320"/>
            <a:ext cx="5684034" cy="4291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392D543-C778-467A-8A1C-594DFBE98558}"/>
              </a:ext>
            </a:extLst>
          </p:cNvPr>
          <p:cNvGrpSpPr/>
          <p:nvPr/>
        </p:nvGrpSpPr>
        <p:grpSpPr>
          <a:xfrm>
            <a:off x="155785" y="1507654"/>
            <a:ext cx="5696458" cy="3910584"/>
            <a:chOff x="6063901" y="981075"/>
            <a:chExt cx="5249666" cy="376932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0DA366-0AF0-468A-B332-ACC47053B286}"/>
                </a:ext>
              </a:extLst>
            </p:cNvPr>
            <p:cNvSpPr/>
            <p:nvPr/>
          </p:nvSpPr>
          <p:spPr>
            <a:xfrm>
              <a:off x="6063901" y="1204279"/>
              <a:ext cx="2680480" cy="320778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l="4701" t="29582" r="4701" b="29582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78E0FD5C-E03C-469C-9EAF-645B972A7C4A}"/>
                </a:ext>
              </a:extLst>
            </p:cNvPr>
            <p:cNvSpPr/>
            <p:nvPr/>
          </p:nvSpPr>
          <p:spPr>
            <a:xfrm>
              <a:off x="6500173" y="2358306"/>
              <a:ext cx="2025384" cy="2013037"/>
            </a:xfrm>
            <a:custGeom>
              <a:avLst/>
              <a:gdLst>
                <a:gd name="connsiteX0" fmla="*/ 0 w 2025384"/>
                <a:gd name="connsiteY0" fmla="*/ 0 h 2013037"/>
                <a:gd name="connsiteX1" fmla="*/ 2025384 w 2025384"/>
                <a:gd name="connsiteY1" fmla="*/ 0 h 2013037"/>
                <a:gd name="connsiteX2" fmla="*/ 2025384 w 2025384"/>
                <a:gd name="connsiteY2" fmla="*/ 2013037 h 2013037"/>
                <a:gd name="connsiteX3" fmla="*/ 0 w 2025384"/>
                <a:gd name="connsiteY3" fmla="*/ 2013037 h 2013037"/>
                <a:gd name="connsiteX4" fmla="*/ 0 w 2025384"/>
                <a:gd name="connsiteY4" fmla="*/ 0 h 201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84" h="2013037">
                  <a:moveTo>
                    <a:pt x="0" y="0"/>
                  </a:moveTo>
                  <a:lnTo>
                    <a:pt x="2025384" y="0"/>
                  </a:lnTo>
                  <a:lnTo>
                    <a:pt x="2025384" y="2013037"/>
                  </a:lnTo>
                  <a:lnTo>
                    <a:pt x="0" y="201303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0" tIns="127000" rIns="127000" bIns="127000" numCol="1" spcCol="1270" anchor="b" anchorCtr="0">
              <a:noAutofit/>
            </a:bodyPr>
            <a:lstStyle/>
            <a:p>
              <a:pPr marL="0" lvl="0" indent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5000" kern="1200" dirty="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352359C-0D5F-44B3-9E06-CB473FC4F552}"/>
                </a:ext>
              </a:extLst>
            </p:cNvPr>
            <p:cNvSpPr/>
            <p:nvPr/>
          </p:nvSpPr>
          <p:spPr>
            <a:xfrm>
              <a:off x="8843190" y="981075"/>
              <a:ext cx="613052" cy="613052"/>
            </a:xfrm>
            <a:prstGeom prst="ellipse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11977" t="3203" r="11977" b="3203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018AAC0-3BF5-411D-9113-77FB77D3786F}"/>
                </a:ext>
              </a:extLst>
            </p:cNvPr>
            <p:cNvSpPr/>
            <p:nvPr/>
          </p:nvSpPr>
          <p:spPr>
            <a:xfrm>
              <a:off x="9535730" y="981209"/>
              <a:ext cx="1753620" cy="613052"/>
            </a:xfrm>
            <a:custGeom>
              <a:avLst/>
              <a:gdLst>
                <a:gd name="connsiteX0" fmla="*/ 0 w 1753620"/>
                <a:gd name="connsiteY0" fmla="*/ 0 h 613052"/>
                <a:gd name="connsiteX1" fmla="*/ 1753620 w 1753620"/>
                <a:gd name="connsiteY1" fmla="*/ 0 h 613052"/>
                <a:gd name="connsiteX2" fmla="*/ 1753620 w 1753620"/>
                <a:gd name="connsiteY2" fmla="*/ 613052 h 613052"/>
                <a:gd name="connsiteX3" fmla="*/ 0 w 1753620"/>
                <a:gd name="connsiteY3" fmla="*/ 613052 h 613052"/>
                <a:gd name="connsiteX4" fmla="*/ 0 w 1753620"/>
                <a:gd name="connsiteY4" fmla="*/ 0 h 61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20" h="613052">
                  <a:moveTo>
                    <a:pt x="0" y="0"/>
                  </a:moveTo>
                  <a:lnTo>
                    <a:pt x="1753620" y="0"/>
                  </a:lnTo>
                  <a:lnTo>
                    <a:pt x="1753620" y="613052"/>
                  </a:lnTo>
                  <a:lnTo>
                    <a:pt x="0" y="6130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4064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Entretien de la voirie communale</a:t>
              </a: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2EDFB846-2D41-4811-8DF8-D97DC2AF3B77}"/>
                </a:ext>
              </a:extLst>
            </p:cNvPr>
            <p:cNvSpPr/>
            <p:nvPr/>
          </p:nvSpPr>
          <p:spPr>
            <a:xfrm>
              <a:off x="8850479" y="1689549"/>
              <a:ext cx="613052" cy="613052"/>
            </a:xfrm>
            <a:prstGeom prst="ellipse">
              <a:avLst/>
            </a:prstGeom>
            <a:blipFill>
              <a:blip r:embed="rId5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704A88D-4389-4C1E-9259-A6EBAB4F9F60}"/>
                </a:ext>
              </a:extLst>
            </p:cNvPr>
            <p:cNvSpPr/>
            <p:nvPr/>
          </p:nvSpPr>
          <p:spPr>
            <a:xfrm>
              <a:off x="9535730" y="1704611"/>
              <a:ext cx="1753620" cy="613052"/>
            </a:xfrm>
            <a:custGeom>
              <a:avLst/>
              <a:gdLst>
                <a:gd name="connsiteX0" fmla="*/ 0 w 1753620"/>
                <a:gd name="connsiteY0" fmla="*/ 0 h 613052"/>
                <a:gd name="connsiteX1" fmla="*/ 1753620 w 1753620"/>
                <a:gd name="connsiteY1" fmla="*/ 0 h 613052"/>
                <a:gd name="connsiteX2" fmla="*/ 1753620 w 1753620"/>
                <a:gd name="connsiteY2" fmla="*/ 613052 h 613052"/>
                <a:gd name="connsiteX3" fmla="*/ 0 w 1753620"/>
                <a:gd name="connsiteY3" fmla="*/ 613052 h 613052"/>
                <a:gd name="connsiteX4" fmla="*/ 0 w 1753620"/>
                <a:gd name="connsiteY4" fmla="*/ 0 h 61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20" h="613052">
                  <a:moveTo>
                    <a:pt x="0" y="0"/>
                  </a:moveTo>
                  <a:lnTo>
                    <a:pt x="1753620" y="0"/>
                  </a:lnTo>
                  <a:lnTo>
                    <a:pt x="1753620" y="613052"/>
                  </a:lnTo>
                  <a:lnTo>
                    <a:pt x="0" y="6130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4064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fr-FR" sz="1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tationnement et circulation</a:t>
              </a:r>
              <a:r>
                <a:rPr lang="fr-FR" sz="20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Ellipse 23" descr="Scène de forêt">
              <a:extLst>
                <a:ext uri="{FF2B5EF4-FFF2-40B4-BE49-F238E27FC236}">
                  <a16:creationId xmlns:a16="http://schemas.microsoft.com/office/drawing/2014/main" id="{78EB65FC-D27E-48BE-A5E4-925C7029DC52}"/>
                </a:ext>
              </a:extLst>
            </p:cNvPr>
            <p:cNvSpPr/>
            <p:nvPr/>
          </p:nvSpPr>
          <p:spPr>
            <a:xfrm>
              <a:off x="8843190" y="2412951"/>
              <a:ext cx="613052" cy="613052"/>
            </a:xfrm>
            <a:prstGeom prst="ellipse">
              <a:avLst/>
            </a:prstGeom>
            <a:blipFill>
              <a:blip r:embed="rId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09E2860D-C5DE-49B8-A261-7C5B044BC9A1}"/>
                </a:ext>
              </a:extLst>
            </p:cNvPr>
            <p:cNvSpPr/>
            <p:nvPr/>
          </p:nvSpPr>
          <p:spPr>
            <a:xfrm>
              <a:off x="9535730" y="2428013"/>
              <a:ext cx="1753620" cy="613052"/>
            </a:xfrm>
            <a:custGeom>
              <a:avLst/>
              <a:gdLst>
                <a:gd name="connsiteX0" fmla="*/ 0 w 1753620"/>
                <a:gd name="connsiteY0" fmla="*/ 0 h 613052"/>
                <a:gd name="connsiteX1" fmla="*/ 1753620 w 1753620"/>
                <a:gd name="connsiteY1" fmla="*/ 0 h 613052"/>
                <a:gd name="connsiteX2" fmla="*/ 1753620 w 1753620"/>
                <a:gd name="connsiteY2" fmla="*/ 613052 h 613052"/>
                <a:gd name="connsiteX3" fmla="*/ 0 w 1753620"/>
                <a:gd name="connsiteY3" fmla="*/ 613052 h 613052"/>
                <a:gd name="connsiteX4" fmla="*/ 0 w 1753620"/>
                <a:gd name="connsiteY4" fmla="*/ 0 h 61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20" h="613052">
                  <a:moveTo>
                    <a:pt x="0" y="0"/>
                  </a:moveTo>
                  <a:lnTo>
                    <a:pt x="1753620" y="0"/>
                  </a:lnTo>
                  <a:lnTo>
                    <a:pt x="1753620" y="613052"/>
                  </a:lnTo>
                  <a:lnTo>
                    <a:pt x="0" y="6130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4064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Entretien des espaces verts communaux</a:t>
              </a:r>
            </a:p>
          </p:txBody>
        </p:sp>
        <p:sp>
          <p:nvSpPr>
            <p:cNvPr id="26" name="Ellipse 25" descr="École">
              <a:extLst>
                <a:ext uri="{FF2B5EF4-FFF2-40B4-BE49-F238E27FC236}">
                  <a16:creationId xmlns:a16="http://schemas.microsoft.com/office/drawing/2014/main" id="{0805641A-F49C-45B1-87FE-EAEC850B478A}"/>
                </a:ext>
              </a:extLst>
            </p:cNvPr>
            <p:cNvSpPr/>
            <p:nvPr/>
          </p:nvSpPr>
          <p:spPr>
            <a:xfrm>
              <a:off x="8843190" y="3136353"/>
              <a:ext cx="613052" cy="613052"/>
            </a:xfrm>
            <a:prstGeom prst="ellipse">
              <a:avLst/>
            </a:prstGeom>
            <a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3F90DC2-72C6-47BC-B30B-AE72D6A6969D}"/>
                </a:ext>
              </a:extLst>
            </p:cNvPr>
            <p:cNvSpPr/>
            <p:nvPr/>
          </p:nvSpPr>
          <p:spPr>
            <a:xfrm>
              <a:off x="9535730" y="3151415"/>
              <a:ext cx="1753620" cy="613052"/>
            </a:xfrm>
            <a:custGeom>
              <a:avLst/>
              <a:gdLst>
                <a:gd name="connsiteX0" fmla="*/ 0 w 1753620"/>
                <a:gd name="connsiteY0" fmla="*/ 0 h 613052"/>
                <a:gd name="connsiteX1" fmla="*/ 1753620 w 1753620"/>
                <a:gd name="connsiteY1" fmla="*/ 0 h 613052"/>
                <a:gd name="connsiteX2" fmla="*/ 1753620 w 1753620"/>
                <a:gd name="connsiteY2" fmla="*/ 613052 h 613052"/>
                <a:gd name="connsiteX3" fmla="*/ 0 w 1753620"/>
                <a:gd name="connsiteY3" fmla="*/ 613052 h 613052"/>
                <a:gd name="connsiteX4" fmla="*/ 0 w 1753620"/>
                <a:gd name="connsiteY4" fmla="*/ 0 h 61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20" h="613052">
                  <a:moveTo>
                    <a:pt x="0" y="0"/>
                  </a:moveTo>
                  <a:lnTo>
                    <a:pt x="1753620" y="0"/>
                  </a:lnTo>
                  <a:lnTo>
                    <a:pt x="1753620" y="613052"/>
                  </a:lnTo>
                  <a:lnTo>
                    <a:pt x="0" y="6130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4064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AC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Construction et entretien des écoles 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7DCCBFA-8F10-44AA-AA11-BC97608B72F7}"/>
                </a:ext>
              </a:extLst>
            </p:cNvPr>
            <p:cNvSpPr/>
            <p:nvPr/>
          </p:nvSpPr>
          <p:spPr>
            <a:xfrm>
              <a:off x="8828667" y="3956381"/>
              <a:ext cx="642098" cy="794019"/>
            </a:xfrm>
            <a:prstGeom prst="ellipse">
              <a:avLst/>
            </a:prstGeom>
            <a:blipFill dpi="0" rotWithShape="1">
              <a:blip r:embed="rId10">
                <a:extLs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rcRect/>
              <a:stretch>
                <a:fillRect l="2528" t="13868" r="2528" b="1386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8BD9A06-76C9-4FDA-86C3-AF56FB4742C3}"/>
                </a:ext>
              </a:extLst>
            </p:cNvPr>
            <p:cNvSpPr/>
            <p:nvPr/>
          </p:nvSpPr>
          <p:spPr>
            <a:xfrm>
              <a:off x="9559947" y="3956381"/>
              <a:ext cx="1753620" cy="613052"/>
            </a:xfrm>
            <a:custGeom>
              <a:avLst/>
              <a:gdLst>
                <a:gd name="connsiteX0" fmla="*/ 0 w 1753620"/>
                <a:gd name="connsiteY0" fmla="*/ 0 h 613052"/>
                <a:gd name="connsiteX1" fmla="*/ 1753620 w 1753620"/>
                <a:gd name="connsiteY1" fmla="*/ 0 h 613052"/>
                <a:gd name="connsiteX2" fmla="*/ 1753620 w 1753620"/>
                <a:gd name="connsiteY2" fmla="*/ 613052 h 613052"/>
                <a:gd name="connsiteX3" fmla="*/ 0 w 1753620"/>
                <a:gd name="connsiteY3" fmla="*/ 613052 h 613052"/>
                <a:gd name="connsiteX4" fmla="*/ 0 w 1753620"/>
                <a:gd name="connsiteY4" fmla="*/ 0 h 61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20" h="613052">
                  <a:moveTo>
                    <a:pt x="0" y="0"/>
                  </a:moveTo>
                  <a:lnTo>
                    <a:pt x="1753620" y="0"/>
                  </a:lnTo>
                  <a:lnTo>
                    <a:pt x="1753620" y="613052"/>
                  </a:lnTo>
                  <a:lnTo>
                    <a:pt x="0" y="6130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4064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AC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Police Municipale</a:t>
              </a:r>
            </a:p>
          </p:txBody>
        </p:sp>
      </p:grpSp>
      <p:sp>
        <p:nvSpPr>
          <p:cNvPr id="38" name="Titre 1">
            <a:extLst>
              <a:ext uri="{FF2B5EF4-FFF2-40B4-BE49-F238E27FC236}">
                <a16:creationId xmlns:a16="http://schemas.microsoft.com/office/drawing/2014/main" id="{9DBC15D4-343F-4390-A1E8-BCEF33F14955}"/>
              </a:ext>
            </a:extLst>
          </p:cNvPr>
          <p:cNvSpPr txBox="1">
            <a:spLocks/>
          </p:cNvSpPr>
          <p:nvPr/>
        </p:nvSpPr>
        <p:spPr>
          <a:xfrm>
            <a:off x="3402823" y="350833"/>
            <a:ext cx="5857584" cy="1343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Répartition des compétences</a:t>
            </a:r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BA45CB27-4EBD-41F9-ACAE-16CCF5E878FD}"/>
              </a:ext>
            </a:extLst>
          </p:cNvPr>
          <p:cNvGrpSpPr/>
          <p:nvPr/>
        </p:nvGrpSpPr>
        <p:grpSpPr>
          <a:xfrm>
            <a:off x="6053156" y="1876338"/>
            <a:ext cx="5851121" cy="2996225"/>
            <a:chOff x="3149285" y="1899764"/>
            <a:chExt cx="6525350" cy="4095890"/>
          </a:xfrm>
        </p:grpSpPr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BD14C2DF-1F72-45F4-A29D-EEDDE60DE3B6}"/>
                </a:ext>
              </a:extLst>
            </p:cNvPr>
            <p:cNvSpPr/>
            <p:nvPr/>
          </p:nvSpPr>
          <p:spPr>
            <a:xfrm>
              <a:off x="3149285" y="3447874"/>
              <a:ext cx="2387775" cy="2373219"/>
            </a:xfrm>
            <a:custGeom>
              <a:avLst/>
              <a:gdLst>
                <a:gd name="connsiteX0" fmla="*/ 0 w 2387775"/>
                <a:gd name="connsiteY0" fmla="*/ 0 h 2373219"/>
                <a:gd name="connsiteX1" fmla="*/ 2387775 w 2387775"/>
                <a:gd name="connsiteY1" fmla="*/ 0 h 2373219"/>
                <a:gd name="connsiteX2" fmla="*/ 2387775 w 2387775"/>
                <a:gd name="connsiteY2" fmla="*/ 2373219 h 2373219"/>
                <a:gd name="connsiteX3" fmla="*/ 0 w 2387775"/>
                <a:gd name="connsiteY3" fmla="*/ 2373219 h 2373219"/>
                <a:gd name="connsiteX4" fmla="*/ 0 w 2387775"/>
                <a:gd name="connsiteY4" fmla="*/ 0 h 237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7775" h="2373219">
                  <a:moveTo>
                    <a:pt x="0" y="0"/>
                  </a:moveTo>
                  <a:lnTo>
                    <a:pt x="2387775" y="0"/>
                  </a:lnTo>
                  <a:lnTo>
                    <a:pt x="2387775" y="2373219"/>
                  </a:lnTo>
                  <a:lnTo>
                    <a:pt x="0" y="23732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60" tIns="149860" rIns="149860" bIns="149860" numCol="1" spcCol="1270" anchor="b" anchorCtr="0">
              <a:noAutofit/>
            </a:bodyPr>
            <a:lstStyle/>
            <a:p>
              <a:pPr marL="0" lvl="0" indent="0" algn="l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5900" kern="1200" dirty="0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FBEEF4D4-C441-4047-B9ED-1451D037F0F1}"/>
                </a:ext>
              </a:extLst>
            </p:cNvPr>
            <p:cNvSpPr/>
            <p:nvPr/>
          </p:nvSpPr>
          <p:spPr>
            <a:xfrm>
              <a:off x="5934636" y="1899764"/>
              <a:ext cx="927154" cy="927155"/>
            </a:xfrm>
            <a:prstGeom prst="ellipse">
              <a:avLst/>
            </a:prstGeom>
            <a:blipFill dpi="0" rotWithShape="1">
              <a:blip r:embed="rId12"/>
              <a:srcRect/>
              <a:stretch>
                <a:fillRect l="4168" t="-425" r="4168" b="-425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BFB7519-1130-4F2C-881D-43ABE069B93A}"/>
                </a:ext>
              </a:extLst>
            </p:cNvPr>
            <p:cNvSpPr/>
            <p:nvPr/>
          </p:nvSpPr>
          <p:spPr>
            <a:xfrm>
              <a:off x="7004498" y="1927378"/>
              <a:ext cx="2475968" cy="724747"/>
            </a:xfrm>
            <a:custGeom>
              <a:avLst/>
              <a:gdLst>
                <a:gd name="connsiteX0" fmla="*/ 0 w 2475968"/>
                <a:gd name="connsiteY0" fmla="*/ 0 h 724747"/>
                <a:gd name="connsiteX1" fmla="*/ 2475968 w 2475968"/>
                <a:gd name="connsiteY1" fmla="*/ 0 h 724747"/>
                <a:gd name="connsiteX2" fmla="*/ 2475968 w 2475968"/>
                <a:gd name="connsiteY2" fmla="*/ 724747 h 724747"/>
                <a:gd name="connsiteX3" fmla="*/ 0 w 2475968"/>
                <a:gd name="connsiteY3" fmla="*/ 724747 h 724747"/>
                <a:gd name="connsiteX4" fmla="*/ 0 w 2475968"/>
                <a:gd name="connsiteY4" fmla="*/ 0 h 72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968" h="724747">
                  <a:moveTo>
                    <a:pt x="0" y="0"/>
                  </a:moveTo>
                  <a:lnTo>
                    <a:pt x="2475968" y="0"/>
                  </a:lnTo>
                  <a:lnTo>
                    <a:pt x="2475968" y="724747"/>
                  </a:lnTo>
                  <a:lnTo>
                    <a:pt x="0" y="7247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Entretien des espaces intérieurs et extérieurs</a:t>
              </a:r>
            </a:p>
          </p:txBody>
        </p:sp>
        <p:sp>
          <p:nvSpPr>
            <p:cNvPr id="68" name="Ellipse 67" descr="Marketing">
              <a:extLst>
                <a:ext uri="{FF2B5EF4-FFF2-40B4-BE49-F238E27FC236}">
                  <a16:creationId xmlns:a16="http://schemas.microsoft.com/office/drawing/2014/main" id="{26E13E25-E8DE-4BF9-B643-2B23AEA2BD5D}"/>
                </a:ext>
              </a:extLst>
            </p:cNvPr>
            <p:cNvSpPr/>
            <p:nvPr/>
          </p:nvSpPr>
          <p:spPr>
            <a:xfrm>
              <a:off x="6011210" y="2931462"/>
              <a:ext cx="927154" cy="927155"/>
            </a:xfrm>
            <a:prstGeom prst="ellipse">
              <a:avLst/>
            </a:prstGeom>
            <a:blipFill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3DFC819B-E187-49E2-8027-72221696F3BF}"/>
                </a:ext>
              </a:extLst>
            </p:cNvPr>
            <p:cNvSpPr/>
            <p:nvPr/>
          </p:nvSpPr>
          <p:spPr>
            <a:xfrm>
              <a:off x="7004498" y="3021421"/>
              <a:ext cx="2475968" cy="724747"/>
            </a:xfrm>
            <a:custGeom>
              <a:avLst/>
              <a:gdLst>
                <a:gd name="connsiteX0" fmla="*/ 0 w 2475968"/>
                <a:gd name="connsiteY0" fmla="*/ 0 h 724747"/>
                <a:gd name="connsiteX1" fmla="*/ 2475968 w 2475968"/>
                <a:gd name="connsiteY1" fmla="*/ 0 h 724747"/>
                <a:gd name="connsiteX2" fmla="*/ 2475968 w 2475968"/>
                <a:gd name="connsiteY2" fmla="*/ 724747 h 724747"/>
                <a:gd name="connsiteX3" fmla="*/ 0 w 2475968"/>
                <a:gd name="connsiteY3" fmla="*/ 724747 h 724747"/>
                <a:gd name="connsiteX4" fmla="*/ 0 w 2475968"/>
                <a:gd name="connsiteY4" fmla="*/ 0 h 72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968" h="724747">
                  <a:moveTo>
                    <a:pt x="0" y="0"/>
                  </a:moveTo>
                  <a:lnTo>
                    <a:pt x="2475968" y="0"/>
                  </a:lnTo>
                  <a:lnTo>
                    <a:pt x="2475968" y="724747"/>
                  </a:lnTo>
                  <a:lnTo>
                    <a:pt x="0" y="7247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Sensibilisation des résidents </a:t>
              </a: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AAB0443-1F49-48B1-A3F6-57E93E3A79AA}"/>
                </a:ext>
              </a:extLst>
            </p:cNvPr>
            <p:cNvSpPr/>
            <p:nvPr/>
          </p:nvSpPr>
          <p:spPr>
            <a:xfrm>
              <a:off x="5776997" y="3958046"/>
              <a:ext cx="1080775" cy="1068110"/>
            </a:xfrm>
            <a:prstGeom prst="ellipse">
              <a:avLst/>
            </a:prstGeom>
            <a:blipFill dpi="0" rotWithShape="1">
              <a:blip r:embed="rId15"/>
              <a:srcRect/>
              <a:stretch>
                <a:fillRect l="-2707" t="10733" r="-2707" b="10733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738105AB-1256-4734-93F9-CA4A6C7B4B3A}"/>
                </a:ext>
              </a:extLst>
            </p:cNvPr>
            <p:cNvSpPr/>
            <p:nvPr/>
          </p:nvSpPr>
          <p:spPr>
            <a:xfrm>
              <a:off x="7004498" y="4185941"/>
              <a:ext cx="2475968" cy="724747"/>
            </a:xfrm>
            <a:custGeom>
              <a:avLst/>
              <a:gdLst>
                <a:gd name="connsiteX0" fmla="*/ 0 w 2475968"/>
                <a:gd name="connsiteY0" fmla="*/ 0 h 724747"/>
                <a:gd name="connsiteX1" fmla="*/ 2475968 w 2475968"/>
                <a:gd name="connsiteY1" fmla="*/ 0 h 724747"/>
                <a:gd name="connsiteX2" fmla="*/ 2475968 w 2475968"/>
                <a:gd name="connsiteY2" fmla="*/ 724747 h 724747"/>
                <a:gd name="connsiteX3" fmla="*/ 0 w 2475968"/>
                <a:gd name="connsiteY3" fmla="*/ 724747 h 724747"/>
                <a:gd name="connsiteX4" fmla="*/ 0 w 2475968"/>
                <a:gd name="connsiteY4" fmla="*/ 0 h 72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968" h="724747">
                  <a:moveTo>
                    <a:pt x="0" y="0"/>
                  </a:moveTo>
                  <a:lnTo>
                    <a:pt x="2475968" y="0"/>
                  </a:lnTo>
                  <a:lnTo>
                    <a:pt x="2475968" y="724747"/>
                  </a:lnTo>
                  <a:lnTo>
                    <a:pt x="0" y="7247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Accompagnement des locataires</a:t>
              </a: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8F90BAE7-A763-4553-AE3F-6C7CDD193BEF}"/>
                </a:ext>
              </a:extLst>
            </p:cNvPr>
            <p:cNvSpPr/>
            <p:nvPr/>
          </p:nvSpPr>
          <p:spPr>
            <a:xfrm>
              <a:off x="5934636" y="5068500"/>
              <a:ext cx="927154" cy="927154"/>
            </a:xfrm>
            <a:prstGeom prst="ellipse">
              <a:avLst/>
            </a:prstGeom>
            <a:blipFill dpi="0" rotWithShape="1">
              <a:blip r:embed="rId1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 l="2487" t="18325" r="2487" b="18325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B7623BB8-8812-4941-B87B-25B21CC41B58}"/>
                </a:ext>
              </a:extLst>
            </p:cNvPr>
            <p:cNvSpPr/>
            <p:nvPr/>
          </p:nvSpPr>
          <p:spPr>
            <a:xfrm>
              <a:off x="7097710" y="5010580"/>
              <a:ext cx="2576925" cy="927154"/>
            </a:xfrm>
            <a:custGeom>
              <a:avLst/>
              <a:gdLst>
                <a:gd name="connsiteX0" fmla="*/ 0 w 2576925"/>
                <a:gd name="connsiteY0" fmla="*/ 0 h 927154"/>
                <a:gd name="connsiteX1" fmla="*/ 2576925 w 2576925"/>
                <a:gd name="connsiteY1" fmla="*/ 0 h 927154"/>
                <a:gd name="connsiteX2" fmla="*/ 2576925 w 2576925"/>
                <a:gd name="connsiteY2" fmla="*/ 927154 h 927154"/>
                <a:gd name="connsiteX3" fmla="*/ 0 w 2576925"/>
                <a:gd name="connsiteY3" fmla="*/ 927154 h 927154"/>
                <a:gd name="connsiteX4" fmla="*/ 0 w 2576925"/>
                <a:gd name="connsiteY4" fmla="*/ 0 h 92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6925" h="927154">
                  <a:moveTo>
                    <a:pt x="0" y="0"/>
                  </a:moveTo>
                  <a:lnTo>
                    <a:pt x="2576925" y="0"/>
                  </a:lnTo>
                  <a:lnTo>
                    <a:pt x="2576925" y="927154"/>
                  </a:lnTo>
                  <a:lnTo>
                    <a:pt x="0" y="9271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Animation du quartier</a:t>
              </a:r>
            </a:p>
          </p:txBody>
        </p:sp>
      </p:grpSp>
      <p:pic>
        <p:nvPicPr>
          <p:cNvPr id="74" name="Image 73">
            <a:extLst>
              <a:ext uri="{FF2B5EF4-FFF2-40B4-BE49-F238E27FC236}">
                <a16:creationId xmlns:a16="http://schemas.microsoft.com/office/drawing/2014/main" id="{E44B0C39-1BE5-4443-9ABD-B4E0BCFF64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44" y="2701494"/>
            <a:ext cx="2456194" cy="149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9EA276B-FDCA-49CF-BB50-3C5299F656B1}"/>
              </a:ext>
            </a:extLst>
          </p:cNvPr>
          <p:cNvSpPr txBox="1"/>
          <p:nvPr/>
        </p:nvSpPr>
        <p:spPr>
          <a:xfrm>
            <a:off x="5970591" y="1966338"/>
            <a:ext cx="2278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 bailleurs sociaux</a:t>
            </a:r>
          </a:p>
        </p:txBody>
      </p:sp>
    </p:spTree>
    <p:extLst>
      <p:ext uri="{BB962C8B-B14F-4D97-AF65-F5344CB8AC3E}">
        <p14:creationId xmlns:p14="http://schemas.microsoft.com/office/powerpoint/2010/main" val="13700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0419B8F-9231-45C4-B154-3B6EBB4044BB}"/>
              </a:ext>
            </a:extLst>
          </p:cNvPr>
          <p:cNvSpPr/>
          <p:nvPr/>
        </p:nvSpPr>
        <p:spPr>
          <a:xfrm>
            <a:off x="230560" y="993158"/>
            <a:ext cx="6148205" cy="2435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C9A2BFA-61CC-41C0-B84A-B66015208BBC}"/>
              </a:ext>
            </a:extLst>
          </p:cNvPr>
          <p:cNvGrpSpPr/>
          <p:nvPr/>
        </p:nvGrpSpPr>
        <p:grpSpPr>
          <a:xfrm>
            <a:off x="420729" y="1195544"/>
            <a:ext cx="5675271" cy="1911169"/>
            <a:chOff x="3132987" y="4268363"/>
            <a:chExt cx="4758694" cy="1489214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8F110108-A9C3-4F39-9A9A-95706B80AE21}"/>
                </a:ext>
              </a:extLst>
            </p:cNvPr>
            <p:cNvSpPr/>
            <p:nvPr/>
          </p:nvSpPr>
          <p:spPr>
            <a:xfrm>
              <a:off x="3132987" y="4268363"/>
              <a:ext cx="1276827" cy="1489214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823" t="27107" r="-6823" b="27107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B53B5E3D-8104-4F69-A4AF-A494A8DBACBF}"/>
                </a:ext>
              </a:extLst>
            </p:cNvPr>
            <p:cNvSpPr/>
            <p:nvPr/>
          </p:nvSpPr>
          <p:spPr>
            <a:xfrm>
              <a:off x="3284936" y="4838890"/>
              <a:ext cx="899009" cy="893528"/>
            </a:xfrm>
            <a:custGeom>
              <a:avLst/>
              <a:gdLst>
                <a:gd name="connsiteX0" fmla="*/ 0 w 899009"/>
                <a:gd name="connsiteY0" fmla="*/ 0 h 893528"/>
                <a:gd name="connsiteX1" fmla="*/ 899009 w 899009"/>
                <a:gd name="connsiteY1" fmla="*/ 0 h 893528"/>
                <a:gd name="connsiteX2" fmla="*/ 899009 w 899009"/>
                <a:gd name="connsiteY2" fmla="*/ 893528 h 893528"/>
                <a:gd name="connsiteX3" fmla="*/ 0 w 899009"/>
                <a:gd name="connsiteY3" fmla="*/ 893528 h 893528"/>
                <a:gd name="connsiteX4" fmla="*/ 0 w 899009"/>
                <a:gd name="connsiteY4" fmla="*/ 0 h 89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009" h="893528">
                  <a:moveTo>
                    <a:pt x="0" y="0"/>
                  </a:moveTo>
                  <a:lnTo>
                    <a:pt x="899009" y="0"/>
                  </a:lnTo>
                  <a:lnTo>
                    <a:pt x="899009" y="893528"/>
                  </a:lnTo>
                  <a:lnTo>
                    <a:pt x="0" y="8935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b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200" kern="1200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EA33F37-3027-40FE-B0E4-D114D3DA82C9}"/>
                </a:ext>
              </a:extLst>
            </p:cNvPr>
            <p:cNvSpPr/>
            <p:nvPr/>
          </p:nvSpPr>
          <p:spPr>
            <a:xfrm>
              <a:off x="5394934" y="4285173"/>
              <a:ext cx="2496747" cy="402087"/>
            </a:xfrm>
            <a:custGeom>
              <a:avLst/>
              <a:gdLst>
                <a:gd name="connsiteX0" fmla="*/ 0 w 2208580"/>
                <a:gd name="connsiteY0" fmla="*/ 0 h 402087"/>
                <a:gd name="connsiteX1" fmla="*/ 2208580 w 2208580"/>
                <a:gd name="connsiteY1" fmla="*/ 0 h 402087"/>
                <a:gd name="connsiteX2" fmla="*/ 2208580 w 2208580"/>
                <a:gd name="connsiteY2" fmla="*/ 402087 h 402087"/>
                <a:gd name="connsiteX3" fmla="*/ 0 w 2208580"/>
                <a:gd name="connsiteY3" fmla="*/ 402087 h 402087"/>
                <a:gd name="connsiteX4" fmla="*/ 0 w 2208580"/>
                <a:gd name="connsiteY4" fmla="*/ 0 h 40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580" h="402087">
                  <a:moveTo>
                    <a:pt x="0" y="0"/>
                  </a:moveTo>
                  <a:lnTo>
                    <a:pt x="2208580" y="0"/>
                  </a:lnTo>
                  <a:lnTo>
                    <a:pt x="2208580" y="402087"/>
                  </a:lnTo>
                  <a:lnTo>
                    <a:pt x="0" y="402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4064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Gestion et entretien des collèges</a:t>
              </a:r>
              <a:endParaRPr lang="fr-FR" sz="2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FF49EC1-D677-407F-96EC-14A1CC98F5DA}"/>
                </a:ext>
              </a:extLst>
            </p:cNvPr>
            <p:cNvSpPr/>
            <p:nvPr/>
          </p:nvSpPr>
          <p:spPr>
            <a:xfrm>
              <a:off x="4649898" y="5311002"/>
              <a:ext cx="402087" cy="402087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BF22C21D-D2D7-4A44-8921-EC2F79E88304}"/>
                </a:ext>
              </a:extLst>
            </p:cNvPr>
            <p:cNvSpPr/>
            <p:nvPr/>
          </p:nvSpPr>
          <p:spPr>
            <a:xfrm>
              <a:off x="5210953" y="5328077"/>
              <a:ext cx="2621023" cy="402087"/>
            </a:xfrm>
            <a:custGeom>
              <a:avLst/>
              <a:gdLst>
                <a:gd name="connsiteX0" fmla="*/ 0 w 2208580"/>
                <a:gd name="connsiteY0" fmla="*/ 0 h 402087"/>
                <a:gd name="connsiteX1" fmla="*/ 2208580 w 2208580"/>
                <a:gd name="connsiteY1" fmla="*/ 0 h 402087"/>
                <a:gd name="connsiteX2" fmla="*/ 2208580 w 2208580"/>
                <a:gd name="connsiteY2" fmla="*/ 402087 h 402087"/>
                <a:gd name="connsiteX3" fmla="*/ 0 w 2208580"/>
                <a:gd name="connsiteY3" fmla="*/ 402087 h 402087"/>
                <a:gd name="connsiteX4" fmla="*/ 0 w 2208580"/>
                <a:gd name="connsiteY4" fmla="*/ 0 h 40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580" h="402087">
                  <a:moveTo>
                    <a:pt x="0" y="0"/>
                  </a:moveTo>
                  <a:lnTo>
                    <a:pt x="2208580" y="0"/>
                  </a:lnTo>
                  <a:lnTo>
                    <a:pt x="2208580" y="402087"/>
                  </a:lnTo>
                  <a:lnTo>
                    <a:pt x="0" y="402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4064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Entretien de la voirie départementale</a:t>
              </a:r>
            </a:p>
          </p:txBody>
        </p:sp>
      </p:grpSp>
      <p:sp>
        <p:nvSpPr>
          <p:cNvPr id="38" name="Titre 1">
            <a:extLst>
              <a:ext uri="{FF2B5EF4-FFF2-40B4-BE49-F238E27FC236}">
                <a16:creationId xmlns:a16="http://schemas.microsoft.com/office/drawing/2014/main" id="{9DBC15D4-343F-4390-A1E8-BCEF33F14955}"/>
              </a:ext>
            </a:extLst>
          </p:cNvPr>
          <p:cNvSpPr txBox="1">
            <a:spLocks/>
          </p:cNvSpPr>
          <p:nvPr/>
        </p:nvSpPr>
        <p:spPr>
          <a:xfrm>
            <a:off x="3569292" y="190906"/>
            <a:ext cx="5857584" cy="1343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Répartition des compétences</a:t>
            </a:r>
          </a:p>
        </p:txBody>
      </p:sp>
      <p:sp>
        <p:nvSpPr>
          <p:cNvPr id="39" name="Ellipse 38" descr="Scène de forêt">
            <a:extLst>
              <a:ext uri="{FF2B5EF4-FFF2-40B4-BE49-F238E27FC236}">
                <a16:creationId xmlns:a16="http://schemas.microsoft.com/office/drawing/2014/main" id="{99E74A4E-A556-4AE0-B044-644F07496FE7}"/>
              </a:ext>
            </a:extLst>
          </p:cNvPr>
          <p:cNvSpPr/>
          <p:nvPr/>
        </p:nvSpPr>
        <p:spPr>
          <a:xfrm>
            <a:off x="2110746" y="1768791"/>
            <a:ext cx="665228" cy="587736"/>
          </a:xfrm>
          <a:prstGeom prst="ellipse">
            <a:avLst/>
          </a:prstGeom>
          <a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E649BDC6-C131-413E-B6F6-6D967EBD15F3}"/>
              </a:ext>
            </a:extLst>
          </p:cNvPr>
          <p:cNvSpPr/>
          <p:nvPr/>
        </p:nvSpPr>
        <p:spPr>
          <a:xfrm>
            <a:off x="2996647" y="1752576"/>
            <a:ext cx="2977648" cy="587736"/>
          </a:xfrm>
          <a:custGeom>
            <a:avLst/>
            <a:gdLst>
              <a:gd name="connsiteX0" fmla="*/ 0 w 1753620"/>
              <a:gd name="connsiteY0" fmla="*/ 0 h 613052"/>
              <a:gd name="connsiteX1" fmla="*/ 1753620 w 1753620"/>
              <a:gd name="connsiteY1" fmla="*/ 0 h 613052"/>
              <a:gd name="connsiteX2" fmla="*/ 1753620 w 1753620"/>
              <a:gd name="connsiteY2" fmla="*/ 613052 h 613052"/>
              <a:gd name="connsiteX3" fmla="*/ 0 w 1753620"/>
              <a:gd name="connsiteY3" fmla="*/ 613052 h 613052"/>
              <a:gd name="connsiteX4" fmla="*/ 0 w 1753620"/>
              <a:gd name="connsiteY4" fmla="*/ 0 h 61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620" h="613052">
                <a:moveTo>
                  <a:pt x="0" y="0"/>
                </a:moveTo>
                <a:lnTo>
                  <a:pt x="1753620" y="0"/>
                </a:lnTo>
                <a:lnTo>
                  <a:pt x="1753620" y="613052"/>
                </a:lnTo>
                <a:lnTo>
                  <a:pt x="0" y="6130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20320" rIns="40640" bIns="2032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Entretien des espaces verts départementaux</a:t>
            </a:r>
          </a:p>
        </p:txBody>
      </p:sp>
      <p:sp>
        <p:nvSpPr>
          <p:cNvPr id="42" name="Ellipse 41" descr="École">
            <a:extLst>
              <a:ext uri="{FF2B5EF4-FFF2-40B4-BE49-F238E27FC236}">
                <a16:creationId xmlns:a16="http://schemas.microsoft.com/office/drawing/2014/main" id="{66BA6586-D52A-4DF3-A6C8-1CC2AD06322C}"/>
              </a:ext>
            </a:extLst>
          </p:cNvPr>
          <p:cNvSpPr/>
          <p:nvPr/>
        </p:nvSpPr>
        <p:spPr>
          <a:xfrm>
            <a:off x="2201256" y="1071629"/>
            <a:ext cx="596947" cy="679608"/>
          </a:xfrm>
          <a:prstGeom prst="ellipse">
            <a:avLst/>
          </a:prstGeom>
          <a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C14974A-A7F8-4BB3-9E82-C2E2FCB43F4C}"/>
              </a:ext>
            </a:extLst>
          </p:cNvPr>
          <p:cNvSpPr/>
          <p:nvPr/>
        </p:nvSpPr>
        <p:spPr>
          <a:xfrm>
            <a:off x="6484127" y="2303577"/>
            <a:ext cx="5606830" cy="2623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7B6DCFD1-B978-495E-A564-AB55949DD1F3}"/>
              </a:ext>
            </a:extLst>
          </p:cNvPr>
          <p:cNvGrpSpPr/>
          <p:nvPr/>
        </p:nvGrpSpPr>
        <p:grpSpPr>
          <a:xfrm>
            <a:off x="5998884" y="2458998"/>
            <a:ext cx="5970164" cy="3378127"/>
            <a:chOff x="3284936" y="3100126"/>
            <a:chExt cx="5005961" cy="2632292"/>
          </a:xfrm>
        </p:grpSpPr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4B6B12F-A358-4E56-8AE7-012B6F2E5C0D}"/>
                </a:ext>
              </a:extLst>
            </p:cNvPr>
            <p:cNvSpPr/>
            <p:nvPr/>
          </p:nvSpPr>
          <p:spPr>
            <a:xfrm>
              <a:off x="3284936" y="4838890"/>
              <a:ext cx="899009" cy="893528"/>
            </a:xfrm>
            <a:custGeom>
              <a:avLst/>
              <a:gdLst>
                <a:gd name="connsiteX0" fmla="*/ 0 w 899009"/>
                <a:gd name="connsiteY0" fmla="*/ 0 h 893528"/>
                <a:gd name="connsiteX1" fmla="*/ 899009 w 899009"/>
                <a:gd name="connsiteY1" fmla="*/ 0 h 893528"/>
                <a:gd name="connsiteX2" fmla="*/ 899009 w 899009"/>
                <a:gd name="connsiteY2" fmla="*/ 893528 h 893528"/>
                <a:gd name="connsiteX3" fmla="*/ 0 w 899009"/>
                <a:gd name="connsiteY3" fmla="*/ 893528 h 893528"/>
                <a:gd name="connsiteX4" fmla="*/ 0 w 899009"/>
                <a:gd name="connsiteY4" fmla="*/ 0 h 89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009" h="893528">
                  <a:moveTo>
                    <a:pt x="0" y="0"/>
                  </a:moveTo>
                  <a:lnTo>
                    <a:pt x="899009" y="0"/>
                  </a:lnTo>
                  <a:lnTo>
                    <a:pt x="899009" y="893528"/>
                  </a:lnTo>
                  <a:lnTo>
                    <a:pt x="0" y="8935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b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200" kern="1200" dirty="0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4DFBF9EC-1B54-4D93-A67E-8F9E12466738}"/>
                </a:ext>
              </a:extLst>
            </p:cNvPr>
            <p:cNvSpPr/>
            <p:nvPr/>
          </p:nvSpPr>
          <p:spPr>
            <a:xfrm>
              <a:off x="5747714" y="3100126"/>
              <a:ext cx="2496747" cy="402087"/>
            </a:xfrm>
            <a:custGeom>
              <a:avLst/>
              <a:gdLst>
                <a:gd name="connsiteX0" fmla="*/ 0 w 2208580"/>
                <a:gd name="connsiteY0" fmla="*/ 0 h 402087"/>
                <a:gd name="connsiteX1" fmla="*/ 2208580 w 2208580"/>
                <a:gd name="connsiteY1" fmla="*/ 0 h 402087"/>
                <a:gd name="connsiteX2" fmla="*/ 2208580 w 2208580"/>
                <a:gd name="connsiteY2" fmla="*/ 402087 h 402087"/>
                <a:gd name="connsiteX3" fmla="*/ 0 w 2208580"/>
                <a:gd name="connsiteY3" fmla="*/ 402087 h 402087"/>
                <a:gd name="connsiteX4" fmla="*/ 0 w 2208580"/>
                <a:gd name="connsiteY4" fmla="*/ 0 h 40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580" h="402087">
                  <a:moveTo>
                    <a:pt x="0" y="0"/>
                  </a:moveTo>
                  <a:lnTo>
                    <a:pt x="2208580" y="0"/>
                  </a:lnTo>
                  <a:lnTo>
                    <a:pt x="2208580" y="402087"/>
                  </a:lnTo>
                  <a:lnTo>
                    <a:pt x="0" y="402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4064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Gestion et entretien des lycées</a:t>
              </a:r>
              <a:endParaRPr lang="fr-FR" sz="2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CCFA7418-FEF0-4340-AE18-EC9A99B10E9A}"/>
                </a:ext>
              </a:extLst>
            </p:cNvPr>
            <p:cNvSpPr/>
            <p:nvPr/>
          </p:nvSpPr>
          <p:spPr>
            <a:xfrm>
              <a:off x="5669874" y="4500820"/>
              <a:ext cx="2621023" cy="402087"/>
            </a:xfrm>
            <a:custGeom>
              <a:avLst/>
              <a:gdLst>
                <a:gd name="connsiteX0" fmla="*/ 0 w 2208580"/>
                <a:gd name="connsiteY0" fmla="*/ 0 h 402087"/>
                <a:gd name="connsiteX1" fmla="*/ 2208580 w 2208580"/>
                <a:gd name="connsiteY1" fmla="*/ 0 h 402087"/>
                <a:gd name="connsiteX2" fmla="*/ 2208580 w 2208580"/>
                <a:gd name="connsiteY2" fmla="*/ 402087 h 402087"/>
                <a:gd name="connsiteX3" fmla="*/ 0 w 2208580"/>
                <a:gd name="connsiteY3" fmla="*/ 402087 h 402087"/>
                <a:gd name="connsiteX4" fmla="*/ 0 w 2208580"/>
                <a:gd name="connsiteY4" fmla="*/ 0 h 40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580" h="402087">
                  <a:moveTo>
                    <a:pt x="0" y="0"/>
                  </a:moveTo>
                  <a:lnTo>
                    <a:pt x="2208580" y="0"/>
                  </a:lnTo>
                  <a:lnTo>
                    <a:pt x="2208580" y="402087"/>
                  </a:lnTo>
                  <a:lnTo>
                    <a:pt x="0" y="402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4064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Transport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(Ile De France Mobilités) </a:t>
              </a:r>
            </a:p>
          </p:txBody>
        </p:sp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5443740A-4261-4DC6-83D3-2E8E39A224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0488" y="3144395"/>
            <a:ext cx="1671295" cy="111217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2BE81050-4D73-4765-BE00-0C1F42437A76}"/>
              </a:ext>
            </a:extLst>
          </p:cNvPr>
          <p:cNvSpPr/>
          <p:nvPr/>
        </p:nvSpPr>
        <p:spPr>
          <a:xfrm>
            <a:off x="230560" y="3915713"/>
            <a:ext cx="6086308" cy="2490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 descr="École">
            <a:extLst>
              <a:ext uri="{FF2B5EF4-FFF2-40B4-BE49-F238E27FC236}">
                <a16:creationId xmlns:a16="http://schemas.microsoft.com/office/drawing/2014/main" id="{842E48AB-1220-463A-9332-32CCA1E6A581}"/>
              </a:ext>
            </a:extLst>
          </p:cNvPr>
          <p:cNvSpPr/>
          <p:nvPr/>
        </p:nvSpPr>
        <p:spPr>
          <a:xfrm>
            <a:off x="8524572" y="2303577"/>
            <a:ext cx="596947" cy="679608"/>
          </a:xfrm>
          <a:prstGeom prst="ellipse">
            <a:avLst/>
          </a:prstGeom>
          <a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221B400F-9788-4AFB-90C0-137734A2F9A4}"/>
              </a:ext>
            </a:extLst>
          </p:cNvPr>
          <p:cNvGrpSpPr/>
          <p:nvPr/>
        </p:nvGrpSpPr>
        <p:grpSpPr>
          <a:xfrm>
            <a:off x="402840" y="4001154"/>
            <a:ext cx="5693160" cy="2399389"/>
            <a:chOff x="-43038" y="1029609"/>
            <a:chExt cx="4890238" cy="2399389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5BAEA21-8FD4-440E-B292-0F7D014999E5}"/>
                </a:ext>
              </a:extLst>
            </p:cNvPr>
            <p:cNvSpPr/>
            <p:nvPr/>
          </p:nvSpPr>
          <p:spPr>
            <a:xfrm>
              <a:off x="-43038" y="1114313"/>
              <a:ext cx="1519908" cy="2181872"/>
            </a:xfrm>
            <a:prstGeom prst="rect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4472" t="23395" r="14472" b="25869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53738AE-86C6-450C-AA6D-113881892F0F}"/>
                </a:ext>
              </a:extLst>
            </p:cNvPr>
            <p:cNvSpPr/>
            <p:nvPr/>
          </p:nvSpPr>
          <p:spPr>
            <a:xfrm>
              <a:off x="203861" y="1923722"/>
              <a:ext cx="1317152" cy="1309123"/>
            </a:xfrm>
            <a:custGeom>
              <a:avLst/>
              <a:gdLst>
                <a:gd name="connsiteX0" fmla="*/ 0 w 1317152"/>
                <a:gd name="connsiteY0" fmla="*/ 0 h 1309123"/>
                <a:gd name="connsiteX1" fmla="*/ 1317152 w 1317152"/>
                <a:gd name="connsiteY1" fmla="*/ 0 h 1309123"/>
                <a:gd name="connsiteX2" fmla="*/ 1317152 w 1317152"/>
                <a:gd name="connsiteY2" fmla="*/ 1309123 h 1309123"/>
                <a:gd name="connsiteX3" fmla="*/ 0 w 1317152"/>
                <a:gd name="connsiteY3" fmla="*/ 1309123 h 1309123"/>
                <a:gd name="connsiteX4" fmla="*/ 0 w 1317152"/>
                <a:gd name="connsiteY4" fmla="*/ 0 h 130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152" h="1309123">
                  <a:moveTo>
                    <a:pt x="0" y="0"/>
                  </a:moveTo>
                  <a:lnTo>
                    <a:pt x="1317152" y="0"/>
                  </a:lnTo>
                  <a:lnTo>
                    <a:pt x="1317152" y="1309123"/>
                  </a:lnTo>
                  <a:lnTo>
                    <a:pt x="0" y="130912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b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3200" kern="1200" dirty="0"/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695D225F-358B-41BA-8835-A53FDCD1C22D}"/>
                </a:ext>
              </a:extLst>
            </p:cNvPr>
            <p:cNvSpPr/>
            <p:nvPr/>
          </p:nvSpPr>
          <p:spPr>
            <a:xfrm>
              <a:off x="1709702" y="1029609"/>
              <a:ext cx="656832" cy="534530"/>
            </a:xfrm>
            <a:prstGeom prst="ellipse">
              <a:avLst/>
            </a:prstGeom>
            <a:blipFill dpi="0" rotWithShape="1">
              <a:blip r:embed="rId10"/>
              <a:srcRect/>
              <a:stretch>
                <a:fillRect l="12487" t="5999" r="12487" b="5999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1F0780B0-32DF-4AAF-B2B4-05AD6D9FED9C}"/>
                </a:ext>
              </a:extLst>
            </p:cNvPr>
            <p:cNvSpPr/>
            <p:nvPr/>
          </p:nvSpPr>
          <p:spPr>
            <a:xfrm>
              <a:off x="2541436" y="1043108"/>
              <a:ext cx="2305764" cy="483826"/>
            </a:xfrm>
            <a:custGeom>
              <a:avLst/>
              <a:gdLst>
                <a:gd name="connsiteX0" fmla="*/ 0 w 2305764"/>
                <a:gd name="connsiteY0" fmla="*/ 0 h 483826"/>
                <a:gd name="connsiteX1" fmla="*/ 2305764 w 2305764"/>
                <a:gd name="connsiteY1" fmla="*/ 0 h 483826"/>
                <a:gd name="connsiteX2" fmla="*/ 2305764 w 2305764"/>
                <a:gd name="connsiteY2" fmla="*/ 483826 h 483826"/>
                <a:gd name="connsiteX3" fmla="*/ 0 w 2305764"/>
                <a:gd name="connsiteY3" fmla="*/ 483826 h 483826"/>
                <a:gd name="connsiteX4" fmla="*/ 0 w 2305764"/>
                <a:gd name="connsiteY4" fmla="*/ 0 h 48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764" h="483826">
                  <a:moveTo>
                    <a:pt x="0" y="0"/>
                  </a:moveTo>
                  <a:lnTo>
                    <a:pt x="2305764" y="0"/>
                  </a:lnTo>
                  <a:lnTo>
                    <a:pt x="2305764" y="483826"/>
                  </a:lnTo>
                  <a:lnTo>
                    <a:pt x="0" y="483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4064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Enlèvement et gestion des encombrants</a:t>
              </a:r>
              <a:endParaRPr lang="fr-FR" sz="1600" b="1" kern="1200" dirty="0"/>
            </a:p>
          </p:txBody>
        </p:sp>
        <p:sp>
          <p:nvSpPr>
            <p:cNvPr id="101" name="Ellipse 100" descr="Recycler">
              <a:extLst>
                <a:ext uri="{FF2B5EF4-FFF2-40B4-BE49-F238E27FC236}">
                  <a16:creationId xmlns:a16="http://schemas.microsoft.com/office/drawing/2014/main" id="{98D04109-90A4-4FC1-85C4-AE5CA1821D64}"/>
                </a:ext>
              </a:extLst>
            </p:cNvPr>
            <p:cNvSpPr/>
            <p:nvPr/>
          </p:nvSpPr>
          <p:spPr>
            <a:xfrm>
              <a:off x="1777345" y="1651229"/>
              <a:ext cx="656832" cy="534530"/>
            </a:xfrm>
            <a:prstGeom prst="ellipse">
              <a:avLst/>
            </a:pr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CEBD5F60-0913-4469-B4F0-694473D3F8BA}"/>
                </a:ext>
              </a:extLst>
            </p:cNvPr>
            <p:cNvSpPr/>
            <p:nvPr/>
          </p:nvSpPr>
          <p:spPr>
            <a:xfrm>
              <a:off x="2541436" y="1664728"/>
              <a:ext cx="2305764" cy="483826"/>
            </a:xfrm>
            <a:custGeom>
              <a:avLst/>
              <a:gdLst>
                <a:gd name="connsiteX0" fmla="*/ 0 w 2305764"/>
                <a:gd name="connsiteY0" fmla="*/ 0 h 483826"/>
                <a:gd name="connsiteX1" fmla="*/ 2305764 w 2305764"/>
                <a:gd name="connsiteY1" fmla="*/ 0 h 483826"/>
                <a:gd name="connsiteX2" fmla="*/ 2305764 w 2305764"/>
                <a:gd name="connsiteY2" fmla="*/ 483826 h 483826"/>
                <a:gd name="connsiteX3" fmla="*/ 0 w 2305764"/>
                <a:gd name="connsiteY3" fmla="*/ 483826 h 483826"/>
                <a:gd name="connsiteX4" fmla="*/ 0 w 2305764"/>
                <a:gd name="connsiteY4" fmla="*/ 0 h 48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764" h="483826">
                  <a:moveTo>
                    <a:pt x="0" y="0"/>
                  </a:moveTo>
                  <a:lnTo>
                    <a:pt x="2305764" y="0"/>
                  </a:lnTo>
                  <a:lnTo>
                    <a:pt x="2305764" y="483826"/>
                  </a:lnTo>
                  <a:lnTo>
                    <a:pt x="0" y="483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4064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Enlèvement et gestion des ordures ménagères</a:t>
              </a:r>
              <a:endParaRPr lang="fr-FR" sz="1600" b="1" kern="1200" dirty="0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FEBE2F3F-2E6C-4D1D-93C1-423178240FB8}"/>
                </a:ext>
              </a:extLst>
            </p:cNvPr>
            <p:cNvSpPr/>
            <p:nvPr/>
          </p:nvSpPr>
          <p:spPr>
            <a:xfrm>
              <a:off x="1709702" y="2272849"/>
              <a:ext cx="656832" cy="534530"/>
            </a:xfrm>
            <a:prstGeom prst="ellipse">
              <a:avLst/>
            </a:prstGeom>
            <a:blipFill>
              <a:blip r:embed="rId13">
                <a:extLs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A6E2F898-6EA8-4093-B338-4A53C71FE7F5}"/>
                </a:ext>
              </a:extLst>
            </p:cNvPr>
            <p:cNvSpPr/>
            <p:nvPr/>
          </p:nvSpPr>
          <p:spPr>
            <a:xfrm>
              <a:off x="2517064" y="2286347"/>
              <a:ext cx="2305764" cy="483826"/>
            </a:xfrm>
            <a:custGeom>
              <a:avLst/>
              <a:gdLst>
                <a:gd name="connsiteX0" fmla="*/ 0 w 2305764"/>
                <a:gd name="connsiteY0" fmla="*/ 0 h 483826"/>
                <a:gd name="connsiteX1" fmla="*/ 2305764 w 2305764"/>
                <a:gd name="connsiteY1" fmla="*/ 0 h 483826"/>
                <a:gd name="connsiteX2" fmla="*/ 2305764 w 2305764"/>
                <a:gd name="connsiteY2" fmla="*/ 483826 h 483826"/>
                <a:gd name="connsiteX3" fmla="*/ 0 w 2305764"/>
                <a:gd name="connsiteY3" fmla="*/ 483826 h 483826"/>
                <a:gd name="connsiteX4" fmla="*/ 0 w 2305764"/>
                <a:gd name="connsiteY4" fmla="*/ 0 h 48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764" h="483826">
                  <a:moveTo>
                    <a:pt x="0" y="0"/>
                  </a:moveTo>
                  <a:lnTo>
                    <a:pt x="2305764" y="0"/>
                  </a:lnTo>
                  <a:lnTo>
                    <a:pt x="2305764" y="483826"/>
                  </a:lnTo>
                  <a:lnTo>
                    <a:pt x="0" y="483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4064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Réseau et assainissement </a:t>
              </a:r>
              <a:endParaRPr lang="fr-FR" sz="1600" b="1" kern="1200" dirty="0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A5BA8982-E430-40BA-B75D-D08B62876817}"/>
                </a:ext>
              </a:extLst>
            </p:cNvPr>
            <p:cNvSpPr/>
            <p:nvPr/>
          </p:nvSpPr>
          <p:spPr>
            <a:xfrm>
              <a:off x="1709702" y="2894468"/>
              <a:ext cx="656832" cy="534530"/>
            </a:xfrm>
            <a:prstGeom prst="ellipse">
              <a:avLst/>
            </a:prstGeom>
            <a:blipFill dpi="0" rotWithShape="1">
              <a:blip r:embed="rId15"/>
              <a:srcRect/>
              <a:stretch>
                <a:fillRect l="1432" t="11657" r="1432" b="11657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701ECA8E-09E4-43A1-8418-E6D6F953C828}"/>
                </a:ext>
              </a:extLst>
            </p:cNvPr>
            <p:cNvSpPr/>
            <p:nvPr/>
          </p:nvSpPr>
          <p:spPr>
            <a:xfrm>
              <a:off x="2517064" y="2907967"/>
              <a:ext cx="2305764" cy="483826"/>
            </a:xfrm>
            <a:custGeom>
              <a:avLst/>
              <a:gdLst>
                <a:gd name="connsiteX0" fmla="*/ 0 w 2305764"/>
                <a:gd name="connsiteY0" fmla="*/ 0 h 483826"/>
                <a:gd name="connsiteX1" fmla="*/ 2305764 w 2305764"/>
                <a:gd name="connsiteY1" fmla="*/ 0 h 483826"/>
                <a:gd name="connsiteX2" fmla="*/ 2305764 w 2305764"/>
                <a:gd name="connsiteY2" fmla="*/ 483826 h 483826"/>
                <a:gd name="connsiteX3" fmla="*/ 0 w 2305764"/>
                <a:gd name="connsiteY3" fmla="*/ 483826 h 483826"/>
                <a:gd name="connsiteX4" fmla="*/ 0 w 2305764"/>
                <a:gd name="connsiteY4" fmla="*/ 0 h 48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764" h="483826">
                  <a:moveTo>
                    <a:pt x="0" y="0"/>
                  </a:moveTo>
                  <a:lnTo>
                    <a:pt x="2305764" y="0"/>
                  </a:lnTo>
                  <a:lnTo>
                    <a:pt x="2305764" y="483826"/>
                  </a:lnTo>
                  <a:lnTo>
                    <a:pt x="0" y="483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4064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 Local d'Urbanisme Intercommunale (PLUI)</a:t>
              </a:r>
              <a:endParaRPr lang="fr-FR" sz="1600" b="1" kern="1200" dirty="0"/>
            </a:p>
          </p:txBody>
        </p:sp>
      </p:grpSp>
      <p:pic>
        <p:nvPicPr>
          <p:cNvPr id="44" name="Image 43">
            <a:extLst>
              <a:ext uri="{FF2B5EF4-FFF2-40B4-BE49-F238E27FC236}">
                <a16:creationId xmlns:a16="http://schemas.microsoft.com/office/drawing/2014/main" id="{EDF60DD8-B626-44CA-AF95-9B7CD9AC7B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8524572" y="4187088"/>
            <a:ext cx="679608" cy="679608"/>
          </a:xfrm>
          <a:prstGeom prst="rect">
            <a:avLst/>
          </a:prstGeom>
        </p:spPr>
      </p:pic>
      <p:sp>
        <p:nvSpPr>
          <p:cNvPr id="107" name="Forme libre : forme 106">
            <a:extLst>
              <a:ext uri="{FF2B5EF4-FFF2-40B4-BE49-F238E27FC236}">
                <a16:creationId xmlns:a16="http://schemas.microsoft.com/office/drawing/2014/main" id="{2C51CC7A-C636-4251-8646-F2CD9B0FDF85}"/>
              </a:ext>
            </a:extLst>
          </p:cNvPr>
          <p:cNvSpPr/>
          <p:nvPr/>
        </p:nvSpPr>
        <p:spPr>
          <a:xfrm>
            <a:off x="9177279" y="3301540"/>
            <a:ext cx="3125861" cy="516015"/>
          </a:xfrm>
          <a:custGeom>
            <a:avLst/>
            <a:gdLst>
              <a:gd name="connsiteX0" fmla="*/ 0 w 2208580"/>
              <a:gd name="connsiteY0" fmla="*/ 0 h 402087"/>
              <a:gd name="connsiteX1" fmla="*/ 2208580 w 2208580"/>
              <a:gd name="connsiteY1" fmla="*/ 0 h 402087"/>
              <a:gd name="connsiteX2" fmla="*/ 2208580 w 2208580"/>
              <a:gd name="connsiteY2" fmla="*/ 402087 h 402087"/>
              <a:gd name="connsiteX3" fmla="*/ 0 w 2208580"/>
              <a:gd name="connsiteY3" fmla="*/ 402087 h 402087"/>
              <a:gd name="connsiteX4" fmla="*/ 0 w 2208580"/>
              <a:gd name="connsiteY4" fmla="*/ 0 h 40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580" h="402087">
                <a:moveTo>
                  <a:pt x="0" y="0"/>
                </a:moveTo>
                <a:lnTo>
                  <a:pt x="2208580" y="0"/>
                </a:lnTo>
                <a:lnTo>
                  <a:pt x="2208580" y="402087"/>
                </a:lnTo>
                <a:lnTo>
                  <a:pt x="0" y="4020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20320" rIns="40640" bIns="2032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6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Graphique 47">
            <a:extLst>
              <a:ext uri="{FF2B5EF4-FFF2-40B4-BE49-F238E27FC236}">
                <a16:creationId xmlns:a16="http://schemas.microsoft.com/office/drawing/2014/main" id="{B9888AB2-AC9E-4DB7-8308-25A288E0D7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8449391" y="3378326"/>
            <a:ext cx="754789" cy="516016"/>
          </a:xfrm>
          <a:prstGeom prst="rect">
            <a:avLst/>
          </a:prstGeom>
        </p:spPr>
      </p:pic>
      <p:sp>
        <p:nvSpPr>
          <p:cNvPr id="108" name="Forme libre : forme 107">
            <a:extLst>
              <a:ext uri="{FF2B5EF4-FFF2-40B4-BE49-F238E27FC236}">
                <a16:creationId xmlns:a16="http://schemas.microsoft.com/office/drawing/2014/main" id="{F4FC4FD5-3041-466C-AD9B-DEB981361391}"/>
              </a:ext>
            </a:extLst>
          </p:cNvPr>
          <p:cNvSpPr/>
          <p:nvPr/>
        </p:nvSpPr>
        <p:spPr>
          <a:xfrm>
            <a:off x="8995587" y="3394973"/>
            <a:ext cx="3125861" cy="516015"/>
          </a:xfrm>
          <a:custGeom>
            <a:avLst/>
            <a:gdLst>
              <a:gd name="connsiteX0" fmla="*/ 0 w 2208580"/>
              <a:gd name="connsiteY0" fmla="*/ 0 h 402087"/>
              <a:gd name="connsiteX1" fmla="*/ 2208580 w 2208580"/>
              <a:gd name="connsiteY1" fmla="*/ 0 h 402087"/>
              <a:gd name="connsiteX2" fmla="*/ 2208580 w 2208580"/>
              <a:gd name="connsiteY2" fmla="*/ 402087 h 402087"/>
              <a:gd name="connsiteX3" fmla="*/ 0 w 2208580"/>
              <a:gd name="connsiteY3" fmla="*/ 402087 h 402087"/>
              <a:gd name="connsiteX4" fmla="*/ 0 w 2208580"/>
              <a:gd name="connsiteY4" fmla="*/ 0 h 40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580" h="402087">
                <a:moveTo>
                  <a:pt x="0" y="0"/>
                </a:moveTo>
                <a:lnTo>
                  <a:pt x="2208580" y="0"/>
                </a:lnTo>
                <a:lnTo>
                  <a:pt x="2208580" y="402087"/>
                </a:lnTo>
                <a:lnTo>
                  <a:pt x="0" y="4020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20320" rIns="40640" bIns="2032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et emploi</a:t>
            </a:r>
          </a:p>
        </p:txBody>
      </p:sp>
    </p:spTree>
    <p:extLst>
      <p:ext uri="{BB962C8B-B14F-4D97-AF65-F5344CB8AC3E}">
        <p14:creationId xmlns:p14="http://schemas.microsoft.com/office/powerpoint/2010/main" val="4574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itchFamily="34" charset="0"/>
                <a:cs typeface="Calibri" pitchFamily="34" charset="0"/>
              </a:rPr>
              <a:t>Les membres du bureau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289596"/>
              </p:ext>
            </p:extLst>
          </p:nvPr>
        </p:nvGraphicFramePr>
        <p:xfrm>
          <a:off x="1167333" y="2683748"/>
          <a:ext cx="3692324" cy="3348990"/>
        </p:xfrm>
        <a:graphic>
          <a:graphicData uri="http://schemas.openxmlformats.org/drawingml/2006/table">
            <a:tbl>
              <a:tblPr/>
              <a:tblGrid>
                <a:gridCol w="3692324">
                  <a:extLst>
                    <a:ext uri="{9D8B030D-6E8A-4147-A177-3AD203B41FA5}">
                      <a16:colId xmlns:a16="http://schemas.microsoft.com/office/drawing/2014/main" val="3355918180"/>
                    </a:ext>
                  </a:extLst>
                </a:gridCol>
              </a:tblGrid>
              <a:tr h="4417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NGANDE Léon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21690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Mme KEITA-GASSAMA </a:t>
                      </a:r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Fily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06562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CHATAUD Alain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63549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Mme DONATIEN Didière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05046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GOUPIL Grégory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68100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SY Mamadou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48244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76692"/>
              </p:ext>
            </p:extLst>
          </p:nvPr>
        </p:nvGraphicFramePr>
        <p:xfrm>
          <a:off x="6249671" y="2683749"/>
          <a:ext cx="3784922" cy="3348990"/>
        </p:xfrm>
        <a:graphic>
          <a:graphicData uri="http://schemas.openxmlformats.org/drawingml/2006/table">
            <a:tbl>
              <a:tblPr/>
              <a:tblGrid>
                <a:gridCol w="3784922">
                  <a:extLst>
                    <a:ext uri="{9D8B030D-6E8A-4147-A177-3AD203B41FA5}">
                      <a16:colId xmlns:a16="http://schemas.microsoft.com/office/drawing/2014/main" val="240375247"/>
                    </a:ext>
                  </a:extLst>
                </a:gridCol>
              </a:tblGrid>
              <a:tr h="4634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SANKARE </a:t>
                      </a:r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Adame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92824"/>
                  </a:ext>
                </a:extLst>
              </a:tr>
              <a:tr h="3331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Mme T. F.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28386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Mme GRISIER Angélique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99716"/>
                  </a:ext>
                </a:extLst>
              </a:tr>
              <a:tr h="3081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Mme BACAR </a:t>
                      </a:r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Soiffia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796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DHAISNE Eric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36067"/>
                  </a:ext>
                </a:extLst>
              </a:tr>
              <a:tr h="1910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KOTTO Samuel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233150"/>
                  </a:ext>
                </a:extLst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1579053" y="2168532"/>
            <a:ext cx="10515600" cy="50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	</a:t>
            </a:r>
            <a:r>
              <a:rPr lang="fr-FR" sz="2000" i="1" u="sng" dirty="0">
                <a:latin typeface="Calibri" pitchFamily="34" charset="0"/>
                <a:cs typeface="Calibri" pitchFamily="34" charset="0"/>
              </a:rPr>
              <a:t>Elus</a:t>
            </a:r>
            <a:r>
              <a:rPr lang="fr-FR" sz="2000" i="1" dirty="0"/>
              <a:t>					     </a:t>
            </a:r>
            <a:r>
              <a:rPr lang="fr-FR" sz="2000" i="1" u="sng" dirty="0">
                <a:latin typeface="Calibri" pitchFamily="34" charset="0"/>
                <a:cs typeface="Calibri" pitchFamily="34" charset="0"/>
              </a:rPr>
              <a:t>Citoyens</a:t>
            </a:r>
            <a:r>
              <a:rPr lang="fr-FR" sz="2000" i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6555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45D9D-8346-4743-A979-14DE67AF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ORDRE DU JOUR </a:t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CEDD89-2BE6-4414-B2B6-C5EF2CE6D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723"/>
            <a:ext cx="10515600" cy="4523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lvl="0">
              <a:buFontTx/>
              <a:buChar char="-"/>
            </a:pPr>
            <a:r>
              <a:rPr lang="fr-FR" dirty="0"/>
              <a:t>Premier temps : présentation de la </a:t>
            </a:r>
            <a:r>
              <a:rPr lang="fr-FR" dirty="0" err="1"/>
              <a:t>Carnavalcade</a:t>
            </a:r>
            <a:r>
              <a:rPr lang="fr-FR" dirty="0"/>
              <a:t>.</a:t>
            </a:r>
          </a:p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r>
              <a:rPr lang="fr-FR" dirty="0"/>
              <a:t>- Second temps : atelier participatif sur le projet de brocante/troc qui aura lieu à la rentrée.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35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65653" y="0"/>
            <a:ext cx="12026348" cy="7056438"/>
          </a:xfrm>
          <a:prstGeom prst="rect">
            <a:avLst/>
          </a:prstGeom>
          <a:solidFill>
            <a:srgbClr val="252833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956991" y="832942"/>
            <a:ext cx="8277919" cy="13886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7"/>
              </a:lnSpc>
            </a:pPr>
            <a:r>
              <a:rPr lang="en-US" sz="4374" dirty="0">
                <a:solidFill>
                  <a:srgbClr val="33CCC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Jeux Olympiques et Paralympiques Paris 2024</a:t>
            </a:r>
            <a:endParaRPr lang="en-US" sz="4374" dirty="0">
              <a:solidFill>
                <a:srgbClr val="33CCCC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956991" y="2499320"/>
            <a:ext cx="8277919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1458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Du 26 juillet au 11 août</a:t>
            </a:r>
            <a:endParaRPr lang="en-US" sz="1458" dirty="0"/>
          </a:p>
        </p:txBody>
      </p:sp>
      <p:sp>
        <p:nvSpPr>
          <p:cNvPr id="8" name="Text 5"/>
          <p:cNvSpPr/>
          <p:nvPr/>
        </p:nvSpPr>
        <p:spPr>
          <a:xfrm>
            <a:off x="1956991" y="3003749"/>
            <a:ext cx="8277919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1458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Du 28 août au 8 septembre</a:t>
            </a:r>
            <a:endParaRPr lang="en-US" sz="1458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539" y="3627438"/>
            <a:ext cx="1960860" cy="2221905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434" y="3627438"/>
            <a:ext cx="1937444" cy="222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CA286B7-1C92-4F7D-960D-6C7F25274DB0}"/>
              </a:ext>
            </a:extLst>
          </p:cNvPr>
          <p:cNvSpPr txBox="1">
            <a:spLocks/>
          </p:cNvSpPr>
          <p:nvPr/>
        </p:nvSpPr>
        <p:spPr>
          <a:xfrm>
            <a:off x="61520" y="110866"/>
            <a:ext cx="12068953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D4FEB71-CBF4-4C0D-A117-14E460418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785" y="5591512"/>
            <a:ext cx="808500" cy="9125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D89F5A6-62A7-40CA-839E-181DC3930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6157" y="5591512"/>
            <a:ext cx="794316" cy="912518"/>
          </a:xfrm>
          <a:prstGeom prst="rect">
            <a:avLst/>
          </a:prstGeom>
        </p:spPr>
      </p:pic>
      <p:sp>
        <p:nvSpPr>
          <p:cNvPr id="15" name="Text 3">
            <a:extLst>
              <a:ext uri="{FF2B5EF4-FFF2-40B4-BE49-F238E27FC236}">
                <a16:creationId xmlns:a16="http://schemas.microsoft.com/office/drawing/2014/main" id="{1CDFCF68-5036-4938-AB0B-908CD0CE524B}"/>
              </a:ext>
            </a:extLst>
          </p:cNvPr>
          <p:cNvSpPr/>
          <p:nvPr/>
        </p:nvSpPr>
        <p:spPr>
          <a:xfrm>
            <a:off x="455571" y="1059497"/>
            <a:ext cx="10364740" cy="6083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332"/>
              </a:lnSpc>
            </a:pPr>
            <a:r>
              <a:rPr lang="en-US" sz="3000" b="1" u="sng" dirty="0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 21 juillet</a:t>
            </a:r>
            <a:r>
              <a:rPr lang="en-US" sz="3000" b="1" dirty="0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: Un moment </a:t>
            </a:r>
            <a:r>
              <a:rPr lang="en-US" sz="3000" b="1" dirty="0" err="1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exceptionnel</a:t>
            </a:r>
            <a:r>
              <a:rPr lang="en-US" sz="3000" b="1" dirty="0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et </a:t>
            </a:r>
            <a:r>
              <a:rPr lang="en-US" sz="3000" b="1" dirty="0" err="1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historique</a:t>
            </a:r>
            <a:r>
              <a:rPr lang="en-US" sz="3000" b="1" dirty="0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: </a:t>
            </a:r>
          </a:p>
          <a:p>
            <a:pPr algn="ctr">
              <a:lnSpc>
                <a:spcPts val="2332"/>
              </a:lnSpc>
            </a:pPr>
            <a:endParaRPr lang="en-US" sz="3000" b="1" dirty="0">
              <a:solidFill>
                <a:srgbClr val="FF7C8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algn="ctr">
              <a:lnSpc>
                <a:spcPts val="2332"/>
              </a:lnSpc>
            </a:pPr>
            <a:r>
              <a:rPr lang="en-US" sz="3000" b="1" dirty="0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 passage de la </a:t>
            </a:r>
            <a:r>
              <a:rPr lang="en-US" sz="3000" b="1" dirty="0" err="1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flamme</a:t>
            </a:r>
            <a:r>
              <a:rPr lang="en-US" sz="3000" b="1" dirty="0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Olympique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0E76F1-7038-4751-8828-3EA957BB0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76" y="2014940"/>
            <a:ext cx="7206129" cy="48430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3BB89CC-C356-474B-9C63-C5A1509C104F}"/>
              </a:ext>
            </a:extLst>
          </p:cNvPr>
          <p:cNvSpPr txBox="1"/>
          <p:nvPr/>
        </p:nvSpPr>
        <p:spPr>
          <a:xfrm>
            <a:off x="1284790" y="11086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Présentation du projet </a:t>
            </a:r>
            <a:r>
              <a:rPr lang="fr-FR" sz="3200" b="1" dirty="0" err="1">
                <a:solidFill>
                  <a:srgbClr val="0070C0"/>
                </a:solidFill>
              </a:rPr>
              <a:t>Carnavalcade</a:t>
            </a:r>
            <a:endParaRPr lang="fr-F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0" descr="preencoded.png">
            <a:extLst>
              <a:ext uri="{FF2B5EF4-FFF2-40B4-BE49-F238E27FC236}">
                <a16:creationId xmlns:a16="http://schemas.microsoft.com/office/drawing/2014/main" id="{6955D1E2-AABC-4B52-9EC7-E88DDD06F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5CA286B7-1C92-4F7D-960D-6C7F25274DB0}"/>
              </a:ext>
            </a:extLst>
          </p:cNvPr>
          <p:cNvSpPr txBox="1">
            <a:spLocks/>
          </p:cNvSpPr>
          <p:nvPr/>
        </p:nvSpPr>
        <p:spPr>
          <a:xfrm>
            <a:off x="61520" y="110866"/>
            <a:ext cx="12068953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D4FEB71-CBF4-4C0D-A117-14E460418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785" y="5591512"/>
            <a:ext cx="808500" cy="9125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D89F5A6-62A7-40CA-839E-181DC3930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6157" y="5591512"/>
            <a:ext cx="794316" cy="912518"/>
          </a:xfrm>
          <a:prstGeom prst="rect">
            <a:avLst/>
          </a:prstGeom>
        </p:spPr>
      </p:pic>
      <p:sp>
        <p:nvSpPr>
          <p:cNvPr id="9" name="Text 2">
            <a:extLst>
              <a:ext uri="{FF2B5EF4-FFF2-40B4-BE49-F238E27FC236}">
                <a16:creationId xmlns:a16="http://schemas.microsoft.com/office/drawing/2014/main" id="{3A68ED7D-1CC7-403C-AE45-CBEE33FB76CB}"/>
              </a:ext>
            </a:extLst>
          </p:cNvPr>
          <p:cNvSpPr/>
          <p:nvPr/>
        </p:nvSpPr>
        <p:spPr>
          <a:xfrm>
            <a:off x="1400175" y="1005086"/>
            <a:ext cx="414655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3645" dirty="0">
                <a:solidFill>
                  <a:srgbClr val="33CCC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Ce qui se prépare…</a:t>
            </a:r>
            <a:endParaRPr lang="en-US" sz="3645" dirty="0">
              <a:solidFill>
                <a:srgbClr val="33CCCC"/>
              </a:solidFill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6804AEAA-5C32-4E09-B62B-29633CD21989}"/>
              </a:ext>
            </a:extLst>
          </p:cNvPr>
          <p:cNvSpPr/>
          <p:nvPr/>
        </p:nvSpPr>
        <p:spPr>
          <a:xfrm>
            <a:off x="848722" y="2220665"/>
            <a:ext cx="5935167" cy="888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2332"/>
              </a:lnSpc>
              <a:buSzPct val="100000"/>
            </a:pPr>
            <a:r>
              <a:rPr lang="en-US" sz="3000" b="1" dirty="0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Une </a:t>
            </a:r>
            <a:r>
              <a:rPr lang="en-US" sz="3000" b="1" dirty="0" err="1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grande</a:t>
            </a:r>
            <a:r>
              <a:rPr lang="en-US" sz="3000" b="1" dirty="0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000" b="1" dirty="0" err="1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Carnavalcade</a:t>
            </a:r>
            <a:endParaRPr lang="en-US" sz="3000" b="1" dirty="0">
              <a:solidFill>
                <a:srgbClr val="FF7C8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algn="ctr">
              <a:lnSpc>
                <a:spcPts val="2332"/>
              </a:lnSpc>
              <a:buSzPct val="100000"/>
            </a:pPr>
            <a:endParaRPr lang="en-US" sz="3000" b="1" dirty="0">
              <a:solidFill>
                <a:srgbClr val="FF7C8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algn="ctr">
              <a:lnSpc>
                <a:spcPts val="2332"/>
              </a:lnSpc>
              <a:buSzPct val="100000"/>
            </a:pPr>
            <a:r>
              <a:rPr lang="en-US" sz="3000" b="1" dirty="0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Populaire, festive et </a:t>
            </a:r>
            <a:r>
              <a:rPr lang="en-US" sz="3000" b="1" dirty="0" err="1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colorée</a:t>
            </a:r>
            <a:r>
              <a:rPr lang="en-US" sz="3000" dirty="0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endParaRPr lang="en-US" sz="3000" dirty="0"/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BD895579-D4FE-424A-81BC-B83E0F5F7975}"/>
              </a:ext>
            </a:extLst>
          </p:cNvPr>
          <p:cNvSpPr/>
          <p:nvPr/>
        </p:nvSpPr>
        <p:spPr>
          <a:xfrm>
            <a:off x="-1" y="3746103"/>
            <a:ext cx="6925668" cy="23731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  <a:buSzPct val="100000"/>
            </a:pPr>
            <a:r>
              <a:rPr lang="en-US" sz="1458" dirty="0">
                <a:solidFill>
                  <a:schemeClr val="bg2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 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Préparée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amont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avec les habitants, les MPT, les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centres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de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loisirs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les structures </a:t>
            </a:r>
          </a:p>
          <a:p>
            <a:pPr>
              <a:lnSpc>
                <a:spcPts val="2332"/>
              </a:lnSpc>
              <a:buSzPct val="100000"/>
            </a:pP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 jeunesse, les clubs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sportifs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et les associations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volontaires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</a:p>
          <a:p>
            <a:pPr>
              <a:lnSpc>
                <a:spcPts val="2332"/>
              </a:lnSpc>
              <a:buSzPct val="100000"/>
            </a:pP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   5 </a:t>
            </a:r>
            <a:r>
              <a:rPr lang="en-US" sz="1458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marionnettes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géantes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</a:p>
          <a:p>
            <a:pPr>
              <a:lnSpc>
                <a:spcPts val="2332"/>
              </a:lnSpc>
              <a:buSzPct val="100000"/>
            </a:pP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  1 Zumba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géante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</a:p>
          <a:p>
            <a:pPr>
              <a:lnSpc>
                <a:spcPts val="2332"/>
              </a:lnSpc>
              <a:buSzPct val="100000"/>
            </a:pP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  les enfants des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centres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de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loisirs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costumés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</a:p>
          <a:p>
            <a:pPr>
              <a:lnSpc>
                <a:spcPts val="2332"/>
              </a:lnSpc>
              <a:buSzPct val="100000"/>
            </a:pP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  Les associations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sportives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volontaires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</a:p>
          <a:p>
            <a:pPr>
              <a:lnSpc>
                <a:spcPts val="2332"/>
              </a:lnSpc>
              <a:buSzPct val="100000"/>
            </a:pP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  Une fanfare et </a:t>
            </a:r>
            <a:r>
              <a:rPr lang="en-US" sz="1458" dirty="0" err="1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une</a:t>
            </a:r>
            <a:r>
              <a:rPr lang="en-US" sz="1458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batucada. </a:t>
            </a:r>
          </a:p>
        </p:txBody>
      </p:sp>
    </p:spTree>
    <p:extLst>
      <p:ext uri="{BB962C8B-B14F-4D97-AF65-F5344CB8AC3E}">
        <p14:creationId xmlns:p14="http://schemas.microsoft.com/office/powerpoint/2010/main" val="44051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CA286B7-1C92-4F7D-960D-6C7F25274DB0}"/>
              </a:ext>
            </a:extLst>
          </p:cNvPr>
          <p:cNvSpPr txBox="1">
            <a:spLocks/>
          </p:cNvSpPr>
          <p:nvPr/>
        </p:nvSpPr>
        <p:spPr>
          <a:xfrm>
            <a:off x="61520" y="110866"/>
            <a:ext cx="12068953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D4FEB71-CBF4-4C0D-A117-14E460418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785" y="5591512"/>
            <a:ext cx="808500" cy="9125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D89F5A6-62A7-40CA-839E-181DC3930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6157" y="5591512"/>
            <a:ext cx="794316" cy="9125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F30B64D-BFCE-4065-A68E-12D081EA6329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4" y="393761"/>
            <a:ext cx="3404193" cy="45389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8F40234-5B74-49EE-AF4C-AC5EFFDA8631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19" y="1897961"/>
            <a:ext cx="3404193" cy="45396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B61A0FE-FFFD-45AB-ADE2-5A42619F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09" y="423444"/>
            <a:ext cx="3404193" cy="45389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1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CA286B7-1C92-4F7D-960D-6C7F25274DB0}"/>
              </a:ext>
            </a:extLst>
          </p:cNvPr>
          <p:cNvSpPr txBox="1">
            <a:spLocks/>
          </p:cNvSpPr>
          <p:nvPr/>
        </p:nvSpPr>
        <p:spPr>
          <a:xfrm>
            <a:off x="61520" y="110866"/>
            <a:ext cx="12068953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1B5302C3-EA56-4D51-AF60-20968AFE4431}"/>
              </a:ext>
            </a:extLst>
          </p:cNvPr>
          <p:cNvSpPr/>
          <p:nvPr/>
        </p:nvSpPr>
        <p:spPr>
          <a:xfrm>
            <a:off x="2281568" y="3429000"/>
            <a:ext cx="3858955" cy="1276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3645" dirty="0">
                <a:solidFill>
                  <a:srgbClr val="33CCC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Ce qui se prépare…</a:t>
            </a:r>
            <a:endParaRPr lang="en-US" sz="3645" dirty="0">
              <a:solidFill>
                <a:srgbClr val="33CCCC"/>
              </a:solidFill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F26BBB2D-008A-4BCF-BF25-4A8C0AA58A52}"/>
              </a:ext>
            </a:extLst>
          </p:cNvPr>
          <p:cNvSpPr/>
          <p:nvPr/>
        </p:nvSpPr>
        <p:spPr>
          <a:xfrm>
            <a:off x="2281568" y="4342373"/>
            <a:ext cx="7988526" cy="809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285739" indent="-285739">
              <a:lnSpc>
                <a:spcPts val="2332"/>
              </a:lnSpc>
              <a:buSzPct val="100000"/>
              <a:buChar char="•"/>
            </a:pPr>
            <a:r>
              <a:rPr lang="en-US" sz="3000" dirty="0">
                <a:solidFill>
                  <a:srgbClr val="FF7C8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Du 12 au 31 juillet : Champigny plage et le Club 2024</a:t>
            </a:r>
            <a:endParaRPr lang="en-US" sz="3000" dirty="0">
              <a:solidFill>
                <a:srgbClr val="FF7C8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D4FEB71-CBF4-4C0D-A117-14E460418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785" y="5591512"/>
            <a:ext cx="808500" cy="9125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D89F5A6-62A7-40CA-839E-181DC3930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6157" y="5591512"/>
            <a:ext cx="794316" cy="912518"/>
          </a:xfrm>
          <a:prstGeom prst="rect">
            <a:avLst/>
          </a:prstGeom>
        </p:spPr>
      </p:pic>
      <p:sp>
        <p:nvSpPr>
          <p:cNvPr id="14" name="Text 4">
            <a:extLst>
              <a:ext uri="{FF2B5EF4-FFF2-40B4-BE49-F238E27FC236}">
                <a16:creationId xmlns:a16="http://schemas.microsoft.com/office/drawing/2014/main" id="{CB7F7051-5A0F-4D66-B7B3-F5BFA92072C4}"/>
              </a:ext>
            </a:extLst>
          </p:cNvPr>
          <p:cNvSpPr/>
          <p:nvPr/>
        </p:nvSpPr>
        <p:spPr>
          <a:xfrm>
            <a:off x="524426" y="5443428"/>
            <a:ext cx="8277919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1833" dirty="0"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Retransmissions, démonstrations, expositions, boissons et nourriture, terrain de sport en sable…</a:t>
            </a:r>
            <a:endParaRPr lang="en-US" sz="1833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B2053E-0C51-469F-B7D9-DAFBE8DC3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94283"/>
            <a:ext cx="12192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CA286B7-1C92-4F7D-960D-6C7F25274DB0}"/>
              </a:ext>
            </a:extLst>
          </p:cNvPr>
          <p:cNvSpPr txBox="1">
            <a:spLocks/>
          </p:cNvSpPr>
          <p:nvPr/>
        </p:nvSpPr>
        <p:spPr>
          <a:xfrm>
            <a:off x="61520" y="110866"/>
            <a:ext cx="12068953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0FA9A5-4314-4E84-AFB8-0FDEBBC11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06" y="185647"/>
            <a:ext cx="4429680" cy="64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03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457</Words>
  <Application>Microsoft Office PowerPoint</Application>
  <PresentationFormat>Grand écran</PresentationFormat>
  <Paragraphs>82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Lora</vt:lpstr>
      <vt:lpstr>Source Sans Pro</vt:lpstr>
      <vt:lpstr>Times New Roman</vt:lpstr>
      <vt:lpstr>Wingdings</vt:lpstr>
      <vt:lpstr>Thème Office</vt:lpstr>
      <vt:lpstr>Présentation PowerPoint</vt:lpstr>
      <vt:lpstr>Les membres du bureau</vt:lpstr>
      <vt:lpstr>  ORDRE DU JOUR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VOS TABLES RONDES et LEURS THEMATIQUES </vt:lpstr>
      <vt:lpstr>Pour la suite…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HAMOUZ Audrey</cp:lastModifiedBy>
  <cp:revision>153</cp:revision>
  <cp:lastPrinted>2023-10-26T14:15:53Z</cp:lastPrinted>
  <dcterms:created xsi:type="dcterms:W3CDTF">2022-02-17T08:27:59Z</dcterms:created>
  <dcterms:modified xsi:type="dcterms:W3CDTF">2024-05-22T10:53:53Z</dcterms:modified>
</cp:coreProperties>
</file>