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406" r:id="rId5"/>
    <p:sldId id="256" r:id="rId6"/>
    <p:sldId id="312" r:id="rId7"/>
    <p:sldId id="311" r:id="rId8"/>
    <p:sldId id="309" r:id="rId9"/>
    <p:sldId id="363" r:id="rId10"/>
    <p:sldId id="306" r:id="rId11"/>
    <p:sldId id="400" r:id="rId12"/>
    <p:sldId id="380" r:id="rId13"/>
    <p:sldId id="381" r:id="rId14"/>
    <p:sldId id="382" r:id="rId15"/>
    <p:sldId id="383" r:id="rId16"/>
    <p:sldId id="394" r:id="rId17"/>
    <p:sldId id="385" r:id="rId18"/>
    <p:sldId id="384" r:id="rId19"/>
    <p:sldId id="407" r:id="rId20"/>
    <p:sldId id="387" r:id="rId21"/>
    <p:sldId id="388" r:id="rId22"/>
    <p:sldId id="390" r:id="rId23"/>
    <p:sldId id="389" r:id="rId24"/>
    <p:sldId id="391" r:id="rId25"/>
    <p:sldId id="408" r:id="rId26"/>
    <p:sldId id="393" r:id="rId27"/>
    <p:sldId id="395" r:id="rId28"/>
    <p:sldId id="401" r:id="rId29"/>
    <p:sldId id="308" r:id="rId30"/>
    <p:sldId id="409" r:id="rId31"/>
    <p:sldId id="362" r:id="rId32"/>
    <p:sldId id="379" r:id="rId33"/>
    <p:sldId id="364" r:id="rId34"/>
    <p:sldId id="404" r:id="rId35"/>
    <p:sldId id="410" r:id="rId36"/>
    <p:sldId id="413" r:id="rId37"/>
    <p:sldId id="402" r:id="rId38"/>
    <p:sldId id="403" r:id="rId39"/>
    <p:sldId id="411" r:id="rId40"/>
    <p:sldId id="412" r:id="rId41"/>
    <p:sldId id="414" r:id="rId42"/>
    <p:sldId id="272" r:id="rId43"/>
    <p:sldId id="378" r:id="rId44"/>
    <p:sldId id="340" r:id="rId45"/>
    <p:sldId id="368" r:id="rId46"/>
    <p:sldId id="268" r:id="rId47"/>
    <p:sldId id="415" r:id="rId48"/>
  </p:sldIdLst>
  <p:sldSz cx="12192000" cy="685800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OUZ Audrey" initials="HA" lastIdx="2" clrIdx="0">
    <p:extLst>
      <p:ext uri="{19B8F6BF-5375-455C-9EA6-DF929625EA0E}">
        <p15:presenceInfo xmlns:p15="http://schemas.microsoft.com/office/powerpoint/2012/main" userId="S-1-5-21-3889363610-2547653997-1610080924-33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6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2593" autoAdjust="0"/>
  </p:normalViewPr>
  <p:slideViewPr>
    <p:cSldViewPr snapToGrid="0" snapToObjects="1">
      <p:cViewPr varScale="1">
        <p:scale>
          <a:sx n="81" d="100"/>
          <a:sy n="81" d="100"/>
        </p:scale>
        <p:origin x="60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DC04E-AA0D-4829-88FA-C0EE93C6F9F2}" type="datetimeFigureOut">
              <a:rPr lang="fr-FR" smtClean="0"/>
              <a:pPr/>
              <a:t>05/07/2024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5E4B5-1CBF-4E48-B5F1-1A82DB67D57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52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5E4B5-1CBF-4E48-B5F1-1A82DB67D572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13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>
            <a:extLst>
              <a:ext uri="{FF2B5EF4-FFF2-40B4-BE49-F238E27FC236}">
                <a16:creationId xmlns:a16="http://schemas.microsoft.com/office/drawing/2014/main" id="{9D0C9939-1D42-4285-8F07-B490038B39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>
            <a:extLst>
              <a:ext uri="{FF2B5EF4-FFF2-40B4-BE49-F238E27FC236}">
                <a16:creationId xmlns:a16="http://schemas.microsoft.com/office/drawing/2014/main" id="{A8312198-33FE-48F0-A70A-04AC4807DC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4340" name="Espace réservé du numéro de diapositive 3">
            <a:extLst>
              <a:ext uri="{FF2B5EF4-FFF2-40B4-BE49-F238E27FC236}">
                <a16:creationId xmlns:a16="http://schemas.microsoft.com/office/drawing/2014/main" id="{046ACFD6-F838-4620-8629-326926342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F1F92E-923A-4B5B-B8D4-63246C932DAC}" type="slidenum">
              <a:rPr lang="fr-FR" altLang="fr-FR">
                <a:latin typeface="Calibri" panose="020F0502020204030204" pitchFamily="34" charset="0"/>
              </a:rPr>
              <a:pPr/>
              <a:t>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eils de Quart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15427D1-9368-4C48-807B-1A39E6BD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53742"/>
            <a:ext cx="9144000" cy="14042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0CC542-F8A7-DC4D-B282-29AD2CA87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664824" cy="108338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4D112B-3394-3E42-BC7E-C10E0C4C81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3588" y="-2570575"/>
            <a:ext cx="7664824" cy="10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6E786-1D0B-944E-B210-BDBDC66A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E12C-7858-7C46-A0E0-48F815438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093107-9176-D049-9D1B-AE4C31CB3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87153" y="-1781211"/>
            <a:ext cx="10821434" cy="152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2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583A16-CEF9-FF4D-9FBF-7AF4A555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D33ED-5963-AD43-B810-267631A35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CD9D4-979F-A740-961C-D92BDE379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3604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0A788-48EF-724F-96A5-99E2CF43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11998F-4B18-3A4B-8886-ACDF367AA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4CA911-D6CD-3A4E-A92B-411C6D538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FB9502-AB83-E343-A5D4-F9522B426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44A26B-AA90-AC4F-A017-FAAAA6A2C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5598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3F5CAE-5853-EE4B-90BA-9318A704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1430D4-45D8-604E-B0C0-07FA6B1E5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87153" y="-1781211"/>
            <a:ext cx="10821434" cy="152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6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69B81-B35E-0642-A633-3E0BED856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8B2652-A056-1C48-9C45-A266BA241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E57490-D075-8A43-876E-333D26D64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F30E92-3DBD-C749-B8A0-D781DF702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87153" y="-1781211"/>
            <a:ext cx="10821434" cy="152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11E9BD8-6F66-A144-B473-F96D0CF7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7165" y="-1627154"/>
            <a:ext cx="6697669" cy="946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26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4402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CCEB6D-E146-ED4A-BF62-CD38F056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44809A-0E7E-BE41-8E1F-143BC6A8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6914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7" r:id="rId6"/>
    <p:sldLayoutId id="2147483655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VIEDESQUARTIERS@mairie-champigny94.fr" TargetMode="External"/><Relationship Id="rId2" Type="http://schemas.openxmlformats.org/officeDocument/2006/relationships/hyperlink" Target="https://consultations.champigny-sur-marne.f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0.sv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hyperlink" Target="https://urgencesmods.fr/mods/scripts/job-police-municale/" TargetMode="External"/><Relationship Id="rId5" Type="http://schemas.openxmlformats.org/officeDocument/2006/relationships/image" Target="../media/image58.jpg"/><Relationship Id="rId15" Type="http://schemas.openxmlformats.org/officeDocument/2006/relationships/image" Target="../media/image67.png"/><Relationship Id="rId10" Type="http://schemas.openxmlformats.org/officeDocument/2006/relationships/image" Target="../media/image63.jpg"/><Relationship Id="rId4" Type="http://schemas.microsoft.com/office/2007/relationships/hdphoto" Target="../media/hdphoto1.wdp"/><Relationship Id="rId9" Type="http://schemas.openxmlformats.org/officeDocument/2006/relationships/image" Target="../media/image62.svg"/><Relationship Id="rId14" Type="http://schemas.openxmlformats.org/officeDocument/2006/relationships/image" Target="../media/image6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3" Type="http://schemas.openxmlformats.org/officeDocument/2006/relationships/image" Target="../media/image71.jpg"/><Relationship Id="rId7" Type="http://schemas.openxmlformats.org/officeDocument/2006/relationships/image" Target="../media/image62.svg"/><Relationship Id="rId12" Type="http://schemas.openxmlformats.org/officeDocument/2006/relationships/image" Target="../media/image76.svg"/><Relationship Id="rId17" Type="http://schemas.openxmlformats.org/officeDocument/2006/relationships/hyperlink" Target="https://animalia-life.club/qa/pictures/clipart-of-buses" TargetMode="External"/><Relationship Id="rId2" Type="http://schemas.openxmlformats.org/officeDocument/2006/relationships/image" Target="../media/image70.jpeg"/><Relationship Id="rId16" Type="http://schemas.openxmlformats.org/officeDocument/2006/relationships/image" Target="../media/image79.png"/><Relationship Id="rId20" Type="http://schemas.openxmlformats.org/officeDocument/2006/relationships/hyperlink" Target="https://svgsilh.com/fr/2196f3/image/975967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75.png"/><Relationship Id="rId5" Type="http://schemas.openxmlformats.org/officeDocument/2006/relationships/image" Target="../media/image60.svg"/><Relationship Id="rId15" Type="http://schemas.openxmlformats.org/officeDocument/2006/relationships/image" Target="../media/image78.png"/><Relationship Id="rId10" Type="http://schemas.openxmlformats.org/officeDocument/2006/relationships/image" Target="../media/image74.jpg"/><Relationship Id="rId19" Type="http://schemas.openxmlformats.org/officeDocument/2006/relationships/image" Target="../media/image81.svg"/><Relationship Id="rId4" Type="http://schemas.openxmlformats.org/officeDocument/2006/relationships/image" Target="../media/image59.png"/><Relationship Id="rId9" Type="http://schemas.openxmlformats.org/officeDocument/2006/relationships/image" Target="../media/image73.png"/><Relationship Id="rId14" Type="http://schemas.openxmlformats.org/officeDocument/2006/relationships/hyperlink" Target="https://rabat.eregulations.org/procedure/132/95/step/393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cid:261d7ce9-9d67-4b81-8893-a5721e60f9b7@mairie-champigny94.f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cid:3b66bfa6-e33a-440f-867f-6581506fa973@mairie-champigny94.fr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A437D0C-3EB0-184B-9D58-85AB5566F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3389" y="5286393"/>
            <a:ext cx="9144000" cy="1404257"/>
          </a:xfrm>
        </p:spPr>
        <p:txBody>
          <a:bodyPr/>
          <a:lstStyle/>
          <a:p>
            <a:r>
              <a:rPr lang="fr-FR" sz="2800" b="1" dirty="0" err="1">
                <a:latin typeface="Calibri" pitchFamily="34" charset="0"/>
                <a:cs typeface="Calibri" pitchFamily="34" charset="0"/>
              </a:rPr>
              <a:t>Coeuilly</a:t>
            </a:r>
            <a:r>
              <a:rPr lang="fr-FR" sz="2800" b="1" dirty="0">
                <a:latin typeface="Calibri" pitchFamily="34" charset="0"/>
                <a:cs typeface="Calibri" pitchFamily="34" charset="0"/>
              </a:rPr>
              <a:t> – Village Parisien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Le </a:t>
            </a:r>
            <a:r>
              <a:rPr lang="fr-FR">
                <a:latin typeface="Calibri" pitchFamily="34" charset="0"/>
                <a:cs typeface="Calibri" pitchFamily="34" charset="0"/>
              </a:rPr>
              <a:t>mercredi 29 </a:t>
            </a:r>
            <a:r>
              <a:rPr lang="fr-FR" dirty="0">
                <a:latin typeface="Calibri" pitchFamily="34" charset="0"/>
                <a:cs typeface="Calibri" pitchFamily="34" charset="0"/>
              </a:rPr>
              <a:t>mai 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Gymnase Simone </a:t>
            </a:r>
            <a:r>
              <a:rPr lang="fr-FR" dirty="0" err="1">
                <a:latin typeface="Calibri" pitchFamily="34" charset="0"/>
                <a:cs typeface="Calibri" pitchFamily="34" charset="0"/>
              </a:rPr>
              <a:t>Jaffray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GLAURENT\Desktop\Coeuill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4" y="3803072"/>
            <a:ext cx="3382169" cy="2524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9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FA9A5-4314-4E84-AFB8-0FDEBBC1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306" y="185647"/>
            <a:ext cx="4429680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0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contenu 2">
            <a:extLst>
              <a:ext uri="{FF2B5EF4-FFF2-40B4-BE49-F238E27FC236}">
                <a16:creationId xmlns:a16="http://schemas.microsoft.com/office/drawing/2014/main" id="{12EDD396-71D6-482D-A66E-1555A62BF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2895600"/>
            <a:ext cx="10515600" cy="1989138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fr-FR" altLang="fr-FR" sz="4800" b="1"/>
              <a:t>2. Retour sur les projets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>
            <a:extLst>
              <a:ext uri="{FF2B5EF4-FFF2-40B4-BE49-F238E27FC236}">
                <a16:creationId xmlns:a16="http://schemas.microsoft.com/office/drawing/2014/main" id="{FD0DB3FA-77C7-4B66-AF6C-E8804238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3"/>
            <a:ext cx="10515600" cy="1009650"/>
          </a:xfrm>
        </p:spPr>
        <p:txBody>
          <a:bodyPr/>
          <a:lstStyle/>
          <a:p>
            <a:pPr algn="ctr" eaLnBrk="1" hangingPunct="1"/>
            <a:r>
              <a:rPr lang="fr-FR" altLang="fr-FR"/>
              <a:t>Stade Léon Duprat</a:t>
            </a:r>
          </a:p>
        </p:txBody>
      </p:sp>
      <p:sp>
        <p:nvSpPr>
          <p:cNvPr id="23555" name="Espace réservé du contenu 2">
            <a:extLst>
              <a:ext uri="{FF2B5EF4-FFF2-40B4-BE49-F238E27FC236}">
                <a16:creationId xmlns:a16="http://schemas.microsoft.com/office/drawing/2014/main" id="{5C842551-7E11-4650-B405-28B32095D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8207"/>
            <a:ext cx="7217543" cy="340875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23556" name="Titre 1">
            <a:extLst>
              <a:ext uri="{FF2B5EF4-FFF2-40B4-BE49-F238E27FC236}">
                <a16:creationId xmlns:a16="http://schemas.microsoft.com/office/drawing/2014/main" id="{D8DDCD5B-8D3C-486F-A01F-41F7252D1771}"/>
              </a:ext>
            </a:extLst>
          </p:cNvPr>
          <p:cNvSpPr txBox="1">
            <a:spLocks/>
          </p:cNvSpPr>
          <p:nvPr/>
        </p:nvSpPr>
        <p:spPr bwMode="auto">
          <a:xfrm>
            <a:off x="3448050" y="5851525"/>
            <a:ext cx="84201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tx1"/>
                </a:solidFill>
              </a:rPr>
              <a:t>Rapporteurs : Christine Arron / Evelyne Da Silva </a:t>
            </a:r>
          </a:p>
        </p:txBody>
      </p:sp>
      <p:pic>
        <p:nvPicPr>
          <p:cNvPr id="2050" name="Picture 2" descr="image0.jpeg">
            <a:extLst>
              <a:ext uri="{FF2B5EF4-FFF2-40B4-BE49-F238E27FC236}">
                <a16:creationId xmlns:a16="http://schemas.microsoft.com/office/drawing/2014/main" id="{A58782FD-F219-42B9-96F9-DDBFA7E01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24" y="1185863"/>
            <a:ext cx="4733554" cy="400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age001">
            <a:extLst>
              <a:ext uri="{FF2B5EF4-FFF2-40B4-BE49-F238E27FC236}">
                <a16:creationId xmlns:a16="http://schemas.microsoft.com/office/drawing/2014/main" id="{862003DA-575D-4605-8B74-F45CC714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9" y="1592778"/>
            <a:ext cx="6064918" cy="340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>
            <a:extLst>
              <a:ext uri="{FF2B5EF4-FFF2-40B4-BE49-F238E27FC236}">
                <a16:creationId xmlns:a16="http://schemas.microsoft.com/office/drawing/2014/main" id="{13555AE1-BACC-4068-874E-888B6BAD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3"/>
            <a:ext cx="10515600" cy="1009650"/>
          </a:xfrm>
        </p:spPr>
        <p:txBody>
          <a:bodyPr/>
          <a:lstStyle/>
          <a:p>
            <a:pPr algn="ctr" eaLnBrk="1" hangingPunct="1"/>
            <a:r>
              <a:rPr lang="fr-FR" altLang="fr-FR"/>
              <a:t>La sécurité autour des écoles </a:t>
            </a:r>
          </a:p>
        </p:txBody>
      </p:sp>
      <p:sp>
        <p:nvSpPr>
          <p:cNvPr id="24579" name="Espace réservé du contenu 2">
            <a:extLst>
              <a:ext uri="{FF2B5EF4-FFF2-40B4-BE49-F238E27FC236}">
                <a16:creationId xmlns:a16="http://schemas.microsoft.com/office/drawing/2014/main" id="{AE60185D-88B0-4495-97AC-D55A25411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563"/>
            <a:ext cx="10515600" cy="43513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dirty="0"/>
              <a:t>● </a:t>
            </a:r>
            <a:r>
              <a:rPr lang="fr-FR" altLang="fr-FR" b="1" dirty="0"/>
              <a:t>Engorgement autour de l’école Romain Rolland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dirty="0">
                <a:cs typeface="Arial" panose="020B0604020202020204" pitchFamily="34" charset="0"/>
              </a:rPr>
              <a:t>&gt; </a:t>
            </a:r>
            <a:r>
              <a:rPr lang="fr-FR" altLang="fr-FR" dirty="0"/>
              <a:t>Solution partielle : Sortie par devant l’école pour les petit : CP, CE1, CE2 et Sortie par l’arrière pour les grands CM1 et CM2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dirty="0"/>
              <a:t>● </a:t>
            </a:r>
            <a:r>
              <a:rPr lang="fr-FR" altLang="fr-FR" b="1" dirty="0"/>
              <a:t>Problème évacuation d’eau au niveau du square.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dirty="0">
                <a:cs typeface="Arial" panose="020B0604020202020204" pitchFamily="34" charset="0"/>
              </a:rPr>
              <a:t>&gt; Travaux d’imperméabilisation de l’allée : 30 000€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000" dirty="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dirty="0">
                <a:cs typeface="Arial" panose="020B0604020202020204" pitchFamily="34" charset="0"/>
              </a:rPr>
              <a:t>&gt; Réflexion sur le plan de circulation  en cours par les services </a:t>
            </a:r>
            <a:endParaRPr lang="fr-FR" altLang="fr-FR" dirty="0"/>
          </a:p>
        </p:txBody>
      </p:sp>
      <p:sp>
        <p:nvSpPr>
          <p:cNvPr id="24580" name="Titre 1">
            <a:extLst>
              <a:ext uri="{FF2B5EF4-FFF2-40B4-BE49-F238E27FC236}">
                <a16:creationId xmlns:a16="http://schemas.microsoft.com/office/drawing/2014/main" id="{FBEDA879-AADE-49EE-9C52-DDA696F24A5A}"/>
              </a:ext>
            </a:extLst>
          </p:cNvPr>
          <p:cNvSpPr txBox="1">
            <a:spLocks/>
          </p:cNvSpPr>
          <p:nvPr/>
        </p:nvSpPr>
        <p:spPr bwMode="auto">
          <a:xfrm>
            <a:off x="6534150" y="5803900"/>
            <a:ext cx="48196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tx1"/>
                </a:solidFill>
              </a:rPr>
              <a:t>Rapporteur : Alain Kortza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contenu 2">
            <a:extLst>
              <a:ext uri="{FF2B5EF4-FFF2-40B4-BE49-F238E27FC236}">
                <a16:creationId xmlns:a16="http://schemas.microsoft.com/office/drawing/2014/main" id="{50F727ED-9097-4896-AA01-0ACBD6695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90C400C-EEAF-4CDB-ABEA-09D383B30E02}"/>
              </a:ext>
            </a:extLst>
          </p:cNvPr>
          <p:cNvSpPr txBox="1">
            <a:spLocks/>
          </p:cNvSpPr>
          <p:nvPr/>
        </p:nvSpPr>
        <p:spPr>
          <a:xfrm>
            <a:off x="990600" y="247650"/>
            <a:ext cx="10515600" cy="1009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La sécurité autour des écoles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66607E-4851-4CFE-9B16-7AEC33E8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5676"/>
            <a:ext cx="4494980" cy="33712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6C8697-F86F-4783-B140-192C85860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95107" y="1930989"/>
            <a:ext cx="5520810" cy="41406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4">
            <a:extLst>
              <a:ext uri="{FF2B5EF4-FFF2-40B4-BE49-F238E27FC236}">
                <a16:creationId xmlns:a16="http://schemas.microsoft.com/office/drawing/2014/main" id="{9CDC1524-9DB5-4D6A-AF2A-00156D77C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 : zones de commerces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0CF01C5-4E33-4115-B329-64DBFAE1F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09650"/>
            <a:ext cx="11258550" cy="5011738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3100" b="1" dirty="0"/>
              <a:t>Zones commerçantes les plus importantes : </a:t>
            </a:r>
            <a:r>
              <a:rPr lang="fr-FR" sz="3200" b="1" dirty="0"/>
              <a:t>Village Parisien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7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b="1" dirty="0"/>
              <a:t>Avenue Maurice Thorez </a:t>
            </a:r>
            <a:r>
              <a:rPr lang="fr-FR" sz="2400" dirty="0"/>
              <a:t>: Franprix, boulangerie, pizzeria, deux cafés, coiffeur , banque, restaurant portugais etc…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9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b="1" dirty="0"/>
              <a:t>Alexandre Fournier autour de Leclerc et </a:t>
            </a:r>
            <a:r>
              <a:rPr lang="fr-FR" sz="2400" b="1" dirty="0" err="1"/>
              <a:t>Lidl</a:t>
            </a:r>
            <a:r>
              <a:rPr lang="fr-FR" sz="2400" b="1" dirty="0"/>
              <a:t> </a:t>
            </a:r>
            <a:r>
              <a:rPr lang="fr-FR" sz="2400" dirty="0"/>
              <a:t>: Boucherie, Pâtisserie Romainville, fastfood poulet, primeur , supermarché </a:t>
            </a:r>
            <a:r>
              <a:rPr lang="fr-FR" sz="2400" dirty="0" err="1"/>
              <a:t>etc</a:t>
            </a:r>
            <a:r>
              <a:rPr lang="fr-FR" sz="2400" dirty="0"/>
              <a:t>…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1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b="1" dirty="0"/>
              <a:t>Perroquets : </a:t>
            </a:r>
            <a:r>
              <a:rPr lang="fr-FR" sz="2400" dirty="0"/>
              <a:t>épicerie, pharmacie, </a:t>
            </a:r>
            <a:r>
              <a:rPr lang="fr-FR" sz="2400" dirty="0" err="1"/>
              <a:t>kebbab</a:t>
            </a:r>
            <a:r>
              <a:rPr lang="fr-FR" sz="2400" dirty="0"/>
              <a:t>, boulangerie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b="1" dirty="0"/>
              <a:t>En pointillé : </a:t>
            </a:r>
            <a:r>
              <a:rPr lang="fr-FR" sz="2400" dirty="0"/>
              <a:t>garages, boulangerie (Sévigné), salle des fêtes…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fr-FR" sz="2400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C03428A-7B57-466F-AD6D-DAA85BAFF572}"/>
              </a:ext>
            </a:extLst>
          </p:cNvPr>
          <p:cNvSpPr txBox="1">
            <a:spLocks/>
          </p:cNvSpPr>
          <p:nvPr/>
        </p:nvSpPr>
        <p:spPr>
          <a:xfrm>
            <a:off x="7353300" y="6143625"/>
            <a:ext cx="4476750" cy="47625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800" dirty="0">
                <a:latin typeface="+mn-lt"/>
                <a:cs typeface="+mn-cs"/>
              </a:rPr>
              <a:t>Rapporteur : Isabelle Orsini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4">
            <a:extLst>
              <a:ext uri="{FF2B5EF4-FFF2-40B4-BE49-F238E27FC236}">
                <a16:creationId xmlns:a16="http://schemas.microsoft.com/office/drawing/2014/main" id="{3AD5CDD0-8DE8-4D7B-89C9-75937B78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 : zones de commerces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27651" name="Espace réservé du contenu 5">
            <a:extLst>
              <a:ext uri="{FF2B5EF4-FFF2-40B4-BE49-F238E27FC236}">
                <a16:creationId xmlns:a16="http://schemas.microsoft.com/office/drawing/2014/main" id="{F467DDB6-971B-4855-A6DE-C29019D6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09650"/>
            <a:ext cx="10515600" cy="50117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Zones commerçantes les plus importantes : Coeuilly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 </a:t>
            </a:r>
            <a:endParaRPr lang="fr-FR" altLang="fr-FR" sz="2400"/>
          </a:p>
          <a:p>
            <a:pPr eaLnBrk="1" hangingPunct="1">
              <a:buFontTx/>
              <a:buChar char="-"/>
            </a:pPr>
            <a:r>
              <a:rPr lang="fr-FR" altLang="fr-FR" sz="2400" b="1"/>
              <a:t>Place de la Resistance </a:t>
            </a:r>
            <a:r>
              <a:rPr lang="fr-FR" altLang="fr-FR" sz="2400"/>
              <a:t>: boulangerie, bar/restaurant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Tx/>
              <a:buChar char="-"/>
            </a:pPr>
            <a:r>
              <a:rPr lang="fr-FR" altLang="fr-FR" sz="2400" b="1"/>
              <a:t>Place Vercingétorix </a:t>
            </a:r>
            <a:r>
              <a:rPr lang="fr-FR" altLang="fr-FR" sz="2400"/>
              <a:t>: café, coiffeur/barbier, pharmacie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- </a:t>
            </a:r>
            <a:r>
              <a:rPr lang="fr-FR" altLang="fr-FR" sz="2400" b="1"/>
              <a:t>Avenue Salvador Allende : </a:t>
            </a:r>
            <a:r>
              <a:rPr lang="fr-FR" altLang="fr-FR" sz="2400"/>
              <a:t>boulangerie, fastfood burger, épicerie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Tx/>
              <a:buChar char="-"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En pointillé : </a:t>
            </a:r>
            <a:r>
              <a:rPr lang="fr-FR" altLang="fr-FR" sz="2400"/>
              <a:t>garages, boulangerie (Sévigné), salle des fêtes… </a:t>
            </a:r>
          </a:p>
          <a:p>
            <a:pPr eaLnBrk="1" hangingPunct="1">
              <a:buFontTx/>
              <a:buChar char="-"/>
            </a:pPr>
            <a:endParaRPr lang="fr-FR" altLang="fr-FR"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4">
            <a:extLst>
              <a:ext uri="{FF2B5EF4-FFF2-40B4-BE49-F238E27FC236}">
                <a16:creationId xmlns:a16="http://schemas.microsoft.com/office/drawing/2014/main" id="{C8BC0FB3-DF3D-48FC-A7A4-607FC662E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913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 : de nouveaux commerçants arrivent !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28675" name="Espace réservé du contenu 5">
            <a:extLst>
              <a:ext uri="{FF2B5EF4-FFF2-40B4-BE49-F238E27FC236}">
                <a16:creationId xmlns:a16="http://schemas.microsoft.com/office/drawing/2014/main" id="{AA226923-55E5-4C66-9D99-4BF6217DF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14450"/>
            <a:ext cx="10515600" cy="50117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Restauration </a:t>
            </a:r>
            <a:r>
              <a:rPr lang="fr-FR" altLang="fr-FR" sz="2400"/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Aveirense : spécialité portuguaise - Place de la Résistance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Les dunes : spécialité orientale – Av. Salavdor Allende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Boulangerie : Avenue Maurice Thorez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Allo Pizza - Avenue Maurice Thorez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Kebbab : Perroquets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16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Pompes funèbres - </a:t>
            </a:r>
            <a:r>
              <a:rPr lang="fr-FR" altLang="fr-FR" sz="2400"/>
              <a:t>Rue Massenet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16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Supermarché  : </a:t>
            </a:r>
            <a:r>
              <a:rPr lang="fr-FR" altLang="fr-FR" sz="2400"/>
              <a:t>Komo marché – Rue Serpente </a:t>
            </a:r>
          </a:p>
          <a:p>
            <a:pPr eaLnBrk="1" hangingPunct="1">
              <a:buFontTx/>
              <a:buChar char="-"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Tx/>
              <a:buChar char="-"/>
            </a:pPr>
            <a:endParaRPr lang="fr-FR" altLang="fr-FR" sz="240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F4B7B5E-C373-4F3C-A7C7-8027E9694D86}"/>
              </a:ext>
            </a:extLst>
          </p:cNvPr>
          <p:cNvSpPr txBox="1">
            <a:spLocks/>
          </p:cNvSpPr>
          <p:nvPr/>
        </p:nvSpPr>
        <p:spPr>
          <a:xfrm>
            <a:off x="6915150" y="6326188"/>
            <a:ext cx="4705350" cy="3746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800" dirty="0">
                <a:latin typeface="+mn-lt"/>
                <a:cs typeface="+mn-cs"/>
              </a:rPr>
              <a:t>Rapporteur : Jacqueline </a:t>
            </a:r>
            <a:r>
              <a:rPr lang="fr-FR" sz="2800" dirty="0" err="1">
                <a:latin typeface="+mn-lt"/>
                <a:cs typeface="+mn-cs"/>
              </a:rPr>
              <a:t>Benahmed</a:t>
            </a:r>
            <a:endParaRPr lang="fr-FR" sz="28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4">
            <a:extLst>
              <a:ext uri="{FF2B5EF4-FFF2-40B4-BE49-F238E27FC236}">
                <a16:creationId xmlns:a16="http://schemas.microsoft.com/office/drawing/2014/main" id="{807955DF-EA78-40E9-A978-0A3957ED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913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 : d’autres s’en vont…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C7F649-FAE5-4E2A-90F9-B5C30E1E5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9563"/>
            <a:ext cx="10515600" cy="43513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b="1" dirty="0"/>
              <a:t>Place de </a:t>
            </a:r>
            <a:r>
              <a:rPr lang="fr-FR" sz="2400" b="1" dirty="0" err="1"/>
              <a:t>Coeuilly</a:t>
            </a:r>
            <a:r>
              <a:rPr lang="fr-FR" sz="2400" b="1" dirty="0"/>
              <a:t> 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- Pharmacie 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dirty="0"/>
              <a:t>Agence immobilière ORPI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b="1" dirty="0"/>
              <a:t>Place de la Résistance :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dirty="0"/>
              <a:t>Pizzéria à emporter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b="1" dirty="0"/>
              <a:t>Avenue du Parc 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- Fleuriste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fr-FR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4">
            <a:extLst>
              <a:ext uri="{FF2B5EF4-FFF2-40B4-BE49-F238E27FC236}">
                <a16:creationId xmlns:a16="http://schemas.microsoft.com/office/drawing/2014/main" id="{A6ACC173-E805-40A8-AACF-BD51BE9E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8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30723" name="Espace réservé du contenu 5">
            <a:extLst>
              <a:ext uri="{FF2B5EF4-FFF2-40B4-BE49-F238E27FC236}">
                <a16:creationId xmlns:a16="http://schemas.microsoft.com/office/drawing/2014/main" id="{D2A8155B-E51D-4721-8A2E-7FC86E829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58838"/>
            <a:ext cx="10515600" cy="4351337"/>
          </a:xfrm>
        </p:spPr>
        <p:txBody>
          <a:bodyPr/>
          <a:lstStyle/>
          <a:p>
            <a:pPr eaLnBrk="1" hangingPunct="1"/>
            <a:r>
              <a:rPr lang="fr-FR" altLang="fr-FR" sz="2400" b="1"/>
              <a:t>Date  de l’atelier </a:t>
            </a:r>
            <a:r>
              <a:rPr lang="fr-FR" altLang="fr-FR" sz="2400"/>
              <a:t>: 1er février 	</a:t>
            </a:r>
          </a:p>
          <a:p>
            <a:pPr eaLnBrk="1" hangingPunct="1"/>
            <a:r>
              <a:rPr lang="fr-FR" altLang="fr-FR" sz="2400" b="1"/>
              <a:t>Thématique : </a:t>
            </a:r>
            <a:r>
              <a:rPr lang="fr-FR" altLang="fr-FR" sz="2400"/>
              <a:t>Animation du marché de Coeuilly/Village Parisien </a:t>
            </a:r>
          </a:p>
          <a:p>
            <a:pPr eaLnBrk="1" hangingPunct="1"/>
            <a:r>
              <a:rPr lang="fr-FR" altLang="fr-FR" sz="2400" b="1"/>
              <a:t>Lieu</a:t>
            </a:r>
            <a:r>
              <a:rPr lang="fr-FR" altLang="fr-FR" sz="2400"/>
              <a:t> : G.philipe</a:t>
            </a:r>
          </a:p>
          <a:p>
            <a:pPr eaLnBrk="1" hangingPunct="1"/>
            <a:r>
              <a:rPr lang="fr-FR" altLang="fr-FR" sz="2400" b="1"/>
              <a:t>Participants  : </a:t>
            </a:r>
            <a:r>
              <a:rPr lang="fr-FR" altLang="fr-FR" sz="2400"/>
              <a:t>30 personnes</a:t>
            </a:r>
          </a:p>
          <a:p>
            <a:pPr eaLnBrk="1" hangingPunct="1"/>
            <a:r>
              <a:rPr lang="fr-FR" altLang="fr-FR" sz="2400" b="1"/>
              <a:t>Durée : </a:t>
            </a:r>
            <a:r>
              <a:rPr lang="fr-FR" altLang="fr-FR" sz="2400"/>
              <a:t>2 heures  </a:t>
            </a:r>
          </a:p>
        </p:txBody>
      </p:sp>
      <p:pic>
        <p:nvPicPr>
          <p:cNvPr id="30724" name="Image 6">
            <a:extLst>
              <a:ext uri="{FF2B5EF4-FFF2-40B4-BE49-F238E27FC236}">
                <a16:creationId xmlns:a16="http://schemas.microsoft.com/office/drawing/2014/main" id="{692E331F-C484-4788-B8E9-651353138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3150"/>
            <a:ext cx="572293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DEDF5ED-B45A-4DAD-8275-B220DA24CB2D}"/>
              </a:ext>
            </a:extLst>
          </p:cNvPr>
          <p:cNvSpPr txBox="1">
            <a:spLocks/>
          </p:cNvSpPr>
          <p:nvPr/>
        </p:nvSpPr>
        <p:spPr>
          <a:xfrm>
            <a:off x="323850" y="4419600"/>
            <a:ext cx="4705350" cy="373063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800" dirty="0">
                <a:latin typeface="+mn-lt"/>
                <a:cs typeface="+mn-cs"/>
              </a:rPr>
              <a:t>Rapporteur : Sabrina ABCHICHE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1391" y="176211"/>
            <a:ext cx="10515600" cy="1009651"/>
          </a:xfrm>
        </p:spPr>
        <p:txBody>
          <a:bodyPr/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Les membres du bureau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386458"/>
              </p:ext>
            </p:extLst>
          </p:nvPr>
        </p:nvGraphicFramePr>
        <p:xfrm>
          <a:off x="6369611" y="2472460"/>
          <a:ext cx="3715473" cy="2983230"/>
        </p:xfrm>
        <a:graphic>
          <a:graphicData uri="http://schemas.openxmlformats.org/drawingml/2006/table">
            <a:tbl>
              <a:tblPr/>
              <a:tblGrid>
                <a:gridCol w="3715473">
                  <a:extLst>
                    <a:ext uri="{9D8B030D-6E8A-4147-A177-3AD203B41FA5}">
                      <a16:colId xmlns:a16="http://schemas.microsoft.com/office/drawing/2014/main" val="2889188883"/>
                    </a:ext>
                  </a:extLst>
                </a:gridCol>
              </a:tblGrid>
              <a:tr h="35170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AANGUA Fadel 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117525"/>
                  </a:ext>
                </a:extLst>
              </a:tr>
              <a:tr h="35170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DA SILVA Evelyne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20585"/>
                  </a:ext>
                </a:extLst>
              </a:tr>
              <a:tr h="35170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KTORZA Alain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53804"/>
                  </a:ext>
                </a:extLst>
              </a:tr>
              <a:tr h="35170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CHEVRY Christian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918040"/>
                  </a:ext>
                </a:extLst>
              </a:tr>
              <a:tr h="35170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ORSINI Isabelle 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141539"/>
                  </a:ext>
                </a:extLst>
              </a:tr>
              <a:tr h="38808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GARDANNE Florence 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129360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63716"/>
              </p:ext>
            </p:extLst>
          </p:nvPr>
        </p:nvGraphicFramePr>
        <p:xfrm>
          <a:off x="1350162" y="2472460"/>
          <a:ext cx="3773346" cy="2983230"/>
        </p:xfrm>
        <a:graphic>
          <a:graphicData uri="http://schemas.openxmlformats.org/drawingml/2006/table">
            <a:tbl>
              <a:tblPr/>
              <a:tblGrid>
                <a:gridCol w="3773346">
                  <a:extLst>
                    <a:ext uri="{9D8B030D-6E8A-4147-A177-3AD203B41FA5}">
                      <a16:colId xmlns:a16="http://schemas.microsoft.com/office/drawing/2014/main" val="192333898"/>
                    </a:ext>
                  </a:extLst>
                </a:gridCol>
              </a:tblGrid>
              <a:tr h="3577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ABCHICHE Sabrina 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227747"/>
                  </a:ext>
                </a:extLst>
              </a:tr>
              <a:tr h="1569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VIGUIÉ Yann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569724"/>
                  </a:ext>
                </a:extLst>
              </a:tr>
              <a:tr h="3577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ARRON Christine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838980"/>
                  </a:ext>
                </a:extLst>
              </a:tr>
              <a:tr h="3577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BENAHMED Jacqueline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048209"/>
                  </a:ext>
                </a:extLst>
              </a:tr>
              <a:tr h="3577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MASMOUDI-LAJNEF Hala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910806"/>
                  </a:ext>
                </a:extLst>
              </a:tr>
              <a:tr h="3577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LURIER Yvon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273595"/>
                  </a:ext>
                </a:extLst>
              </a:tr>
            </a:tbl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1959064" y="1576748"/>
            <a:ext cx="10515600" cy="50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i="1" dirty="0"/>
              <a:t>	</a:t>
            </a:r>
            <a:r>
              <a:rPr lang="fr-FR" sz="2000" u="sng" dirty="0">
                <a:latin typeface="Calibri" pitchFamily="34" charset="0"/>
                <a:cs typeface="Calibri" pitchFamily="34" charset="0"/>
              </a:rPr>
              <a:t>Elus</a:t>
            </a:r>
            <a:r>
              <a:rPr lang="fr-FR" sz="2000" i="1" dirty="0"/>
              <a:t>					</a:t>
            </a:r>
            <a:r>
              <a:rPr lang="fr-FR" sz="2000" u="sng" dirty="0">
                <a:latin typeface="Calibri" pitchFamily="34" charset="0"/>
                <a:cs typeface="Calibri" pitchFamily="34" charset="0"/>
              </a:rPr>
              <a:t>Citoyens</a:t>
            </a:r>
            <a:r>
              <a:rPr lang="fr-FR" sz="2000" dirty="0"/>
              <a:t>	</a:t>
            </a:r>
            <a:r>
              <a:rPr lang="fr-FR" sz="2000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65558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4">
            <a:extLst>
              <a:ext uri="{FF2B5EF4-FFF2-40B4-BE49-F238E27FC236}">
                <a16:creationId xmlns:a16="http://schemas.microsoft.com/office/drawing/2014/main" id="{06D48144-BE03-42F0-AD72-89D17728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850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Le marché : Etat des lieux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31747" name="Espace réservé du contenu 5">
            <a:extLst>
              <a:ext uri="{FF2B5EF4-FFF2-40B4-BE49-F238E27FC236}">
                <a16:creationId xmlns:a16="http://schemas.microsoft.com/office/drawing/2014/main" id="{6382C918-D123-4A32-A3A5-9E373172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1288"/>
            <a:ext cx="5829300" cy="54467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● Etat des lieux de la fréquentation 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- Offre commerciale faible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Très peu de clients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</p:txBody>
      </p:sp>
      <p:sp>
        <p:nvSpPr>
          <p:cNvPr id="31748" name="Espace réservé du contenu 5">
            <a:extLst>
              <a:ext uri="{FF2B5EF4-FFF2-40B4-BE49-F238E27FC236}">
                <a16:creationId xmlns:a16="http://schemas.microsoft.com/office/drawing/2014/main" id="{896B4FF6-E758-45E9-9187-991638EACFBE}"/>
              </a:ext>
            </a:extLst>
          </p:cNvPr>
          <p:cNvSpPr txBox="1">
            <a:spLocks/>
          </p:cNvSpPr>
          <p:nvPr/>
        </p:nvSpPr>
        <p:spPr bwMode="auto">
          <a:xfrm>
            <a:off x="5753100" y="2266950"/>
            <a:ext cx="58293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● Marchés concurrents à proximité: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Centre-ville : vendredi et dimanche 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Bois-l’abbé : mercredi et samedi 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Plessis : dimanche 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Villiers : jeudi et dimanche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</p:txBody>
      </p:sp>
      <p:sp>
        <p:nvSpPr>
          <p:cNvPr id="31749" name="Espace réservé du contenu 5">
            <a:extLst>
              <a:ext uri="{FF2B5EF4-FFF2-40B4-BE49-F238E27FC236}">
                <a16:creationId xmlns:a16="http://schemas.microsoft.com/office/drawing/2014/main" id="{060430B0-3D8D-4928-A834-52A138C1E875}"/>
              </a:ext>
            </a:extLst>
          </p:cNvPr>
          <p:cNvSpPr txBox="1">
            <a:spLocks/>
          </p:cNvSpPr>
          <p:nvPr/>
        </p:nvSpPr>
        <p:spPr bwMode="auto">
          <a:xfrm>
            <a:off x="571500" y="3314700"/>
            <a:ext cx="5181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/>
              <a:t>● Commerçants réguliers : 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Fleuriste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Primeur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Traiteur italien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Pâtissière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4">
            <a:extLst>
              <a:ext uri="{FF2B5EF4-FFF2-40B4-BE49-F238E27FC236}">
                <a16:creationId xmlns:a16="http://schemas.microsoft.com/office/drawing/2014/main" id="{FB0776E4-3957-4AA0-B647-E062886B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88"/>
            <a:ext cx="10515600" cy="1009650"/>
          </a:xfrm>
        </p:spPr>
        <p:txBody>
          <a:bodyPr/>
          <a:lstStyle/>
          <a:p>
            <a:pPr algn="ctr" eaLnBrk="1" hangingPunct="1"/>
            <a:r>
              <a:rPr lang="fr-FR" altLang="fr-FR" sz="3600"/>
              <a:t>Le marché : Réflexion </a:t>
            </a:r>
          </a:p>
        </p:txBody>
      </p:sp>
      <p:sp>
        <p:nvSpPr>
          <p:cNvPr id="32771" name="Espace réservé du contenu 5">
            <a:extLst>
              <a:ext uri="{FF2B5EF4-FFF2-40B4-BE49-F238E27FC236}">
                <a16:creationId xmlns:a16="http://schemas.microsoft.com/office/drawing/2014/main" id="{7CFE8A89-2B4A-44A4-A930-1F46E56CE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1288"/>
            <a:ext cx="10515600" cy="49895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► </a:t>
            </a:r>
            <a:r>
              <a:rPr lang="fr-FR" altLang="fr-FR" sz="3000" b="1" dirty="0"/>
              <a:t>Que faire pour attirer plus de clients 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30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● Faire venir plus de commerçants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● Proposer un marché vivant : animation pour enfants + espace croissanterie + animation musicale …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● Communiquer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3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4">
            <a:extLst>
              <a:ext uri="{FF2B5EF4-FFF2-40B4-BE49-F238E27FC236}">
                <a16:creationId xmlns:a16="http://schemas.microsoft.com/office/drawing/2014/main" id="{CBB6F29E-CDD0-46C4-BC81-8F349C11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638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 : Actions</a:t>
            </a:r>
            <a:br>
              <a:rPr lang="fr-FR" altLang="fr-FR" sz="3600"/>
            </a:br>
            <a:r>
              <a:rPr lang="fr-FR" altLang="fr-FR" sz="3600"/>
              <a:t>Date de l’opération : Dimanche 28  avril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A015FE-E904-43DF-A7EA-CD0A3147D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1288"/>
            <a:ext cx="11258550" cy="498951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30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●</a:t>
            </a:r>
            <a:r>
              <a:rPr lang="fr-FR" sz="3000" b="1" dirty="0"/>
              <a:t> </a:t>
            </a:r>
            <a:r>
              <a:rPr lang="fr-FR" sz="2400" b="1" dirty="0"/>
              <a:t>Faire venir plus de commerçants 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Prospection auprès de </a:t>
            </a:r>
            <a:r>
              <a:rPr lang="fr-FR" sz="2400" u="sng" dirty="0"/>
              <a:t>tous</a:t>
            </a:r>
            <a:r>
              <a:rPr lang="fr-FR" sz="2400" dirty="0"/>
              <a:t> les commerçants du centre-ville et du </a:t>
            </a:r>
            <a:r>
              <a:rPr lang="fr-FR" sz="2400" dirty="0" err="1"/>
              <a:t>Bois-l’abbé</a:t>
            </a:r>
            <a:r>
              <a:rPr lang="fr-FR" sz="2400" dirty="0"/>
              <a:t>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Seuls ont accepté les marchands suivants 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dirty="0"/>
              <a:t>Gâteaux et plats orientaux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dirty="0"/>
              <a:t>Matelas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dirty="0"/>
              <a:t>Olives et fruits secs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fr-FR" sz="2400" dirty="0"/>
              <a:t>Bazar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30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4">
            <a:extLst>
              <a:ext uri="{FF2B5EF4-FFF2-40B4-BE49-F238E27FC236}">
                <a16:creationId xmlns:a16="http://schemas.microsoft.com/office/drawing/2014/main" id="{92D33C00-6B82-4135-ADBB-F83BCCC1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638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 : Actions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34819" name="Espace réservé du contenu 5">
            <a:extLst>
              <a:ext uri="{FF2B5EF4-FFF2-40B4-BE49-F238E27FC236}">
                <a16:creationId xmlns:a16="http://schemas.microsoft.com/office/drawing/2014/main" id="{BC39B7B0-E3BA-4D35-80C3-9D66BBDB0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68488"/>
            <a:ext cx="10515600" cy="38846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● </a:t>
            </a:r>
            <a:r>
              <a:rPr lang="fr-FR" altLang="fr-FR" sz="2400" b="1" dirty="0"/>
              <a:t>Proposer un marché vivant :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Tx/>
              <a:buChar char="-"/>
            </a:pPr>
            <a:r>
              <a:rPr lang="fr-FR" altLang="fr-FR" sz="2400" dirty="0"/>
              <a:t>Animation pour enfants : jeux de chamboule tout !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- Espace croissanterie  :café, jus, gâteaux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- Spectacle musical : </a:t>
            </a:r>
            <a:r>
              <a:rPr lang="fr-FR" altLang="fr-FR" sz="2400" dirty="0" err="1"/>
              <a:t>Famenco</a:t>
            </a: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30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4">
            <a:extLst>
              <a:ext uri="{FF2B5EF4-FFF2-40B4-BE49-F238E27FC236}">
                <a16:creationId xmlns:a16="http://schemas.microsoft.com/office/drawing/2014/main" id="{E3F47D08-0757-44D7-8D48-1E89395B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638"/>
            <a:ext cx="105156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Animation commerciale : Actions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35843" name="Espace réservé du contenu 5">
            <a:extLst>
              <a:ext uri="{FF2B5EF4-FFF2-40B4-BE49-F238E27FC236}">
                <a16:creationId xmlns:a16="http://schemas.microsoft.com/office/drawing/2014/main" id="{07CA6BCA-7669-4D5B-94DB-FE4157AC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1288"/>
            <a:ext cx="10515600" cy="38846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dirty="0"/>
              <a:t>● </a:t>
            </a:r>
            <a:r>
              <a:rPr lang="fr-FR" altLang="fr-FR" sz="2400" b="1" dirty="0"/>
              <a:t>Communiquer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Tx/>
              <a:buChar char="-"/>
            </a:pPr>
            <a:r>
              <a:rPr lang="fr-FR" altLang="fr-FR" sz="2400" dirty="0"/>
              <a:t>Campagne de boitage sur tout le quartier </a:t>
            </a:r>
          </a:p>
          <a:p>
            <a:pPr eaLnBrk="1" hangingPunct="1">
              <a:buFontTx/>
              <a:buChar char="-"/>
            </a:pPr>
            <a:r>
              <a:rPr lang="fr-FR" altLang="fr-FR" sz="2400" dirty="0"/>
              <a:t>Affichage sur les abris-bus et les vitrines des commerçants</a:t>
            </a:r>
          </a:p>
          <a:p>
            <a:pPr eaLnBrk="1" hangingPunct="1">
              <a:buFontTx/>
              <a:buChar char="-"/>
            </a:pPr>
            <a:r>
              <a:rPr lang="fr-FR" altLang="fr-FR" sz="2400" dirty="0"/>
              <a:t>Echanges avec les habitants </a:t>
            </a:r>
          </a:p>
          <a:p>
            <a:pPr eaLnBrk="1" hangingPunct="1">
              <a:buFontTx/>
              <a:buChar char="-"/>
            </a:pPr>
            <a:r>
              <a:rPr lang="fr-FR" altLang="fr-FR" sz="2400" dirty="0"/>
              <a:t>Réseaux sociaux de la ville et des membres du bureau </a:t>
            </a:r>
          </a:p>
          <a:p>
            <a:pPr eaLnBrk="1" hangingPunct="1">
              <a:buFontTx/>
              <a:buChar char="-"/>
            </a:pPr>
            <a:r>
              <a:rPr lang="fr-FR" altLang="fr-FR" sz="2400" dirty="0"/>
              <a:t>Boucles </a:t>
            </a:r>
            <a:r>
              <a:rPr lang="fr-FR" altLang="fr-FR" sz="2400" dirty="0" err="1"/>
              <a:t>Whatsapp</a:t>
            </a:r>
            <a:r>
              <a:rPr lang="fr-FR" altLang="fr-FR" sz="2400" dirty="0"/>
              <a:t> des parents d’élèves 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dirty="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3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5">
            <a:extLst>
              <a:ext uri="{FF2B5EF4-FFF2-40B4-BE49-F238E27FC236}">
                <a16:creationId xmlns:a16="http://schemas.microsoft.com/office/drawing/2014/main" id="{2B850CC3-7D3A-41B9-82F6-438B15346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74613"/>
            <a:ext cx="370522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 7">
            <a:extLst>
              <a:ext uri="{FF2B5EF4-FFF2-40B4-BE49-F238E27FC236}">
                <a16:creationId xmlns:a16="http://schemas.microsoft.com/office/drawing/2014/main" id="{6B5AD564-D280-428F-99FA-3984F503A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1104900"/>
            <a:ext cx="23495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age 11">
            <a:extLst>
              <a:ext uri="{FF2B5EF4-FFF2-40B4-BE49-F238E27FC236}">
                <a16:creationId xmlns:a16="http://schemas.microsoft.com/office/drawing/2014/main" id="{D72DB029-A71E-4778-8E34-45495697D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09538"/>
            <a:ext cx="4532312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 10">
            <a:extLst>
              <a:ext uri="{FF2B5EF4-FFF2-40B4-BE49-F238E27FC236}">
                <a16:creationId xmlns:a16="http://schemas.microsoft.com/office/drawing/2014/main" id="{E78FE907-0B8A-4DA2-86C2-2620105A1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376488"/>
            <a:ext cx="243205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4">
            <a:extLst>
              <a:ext uri="{FF2B5EF4-FFF2-40B4-BE49-F238E27FC236}">
                <a16:creationId xmlns:a16="http://schemas.microsoft.com/office/drawing/2014/main" id="{E8375233-37DD-4169-9D99-94A00AC8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638"/>
            <a:ext cx="10515600" cy="1009650"/>
          </a:xfrm>
        </p:spPr>
        <p:txBody>
          <a:bodyPr/>
          <a:lstStyle/>
          <a:p>
            <a:pPr algn="ctr" eaLnBrk="1" hangingPunct="1"/>
            <a:r>
              <a:rPr lang="fr-FR" altLang="fr-FR" sz="3600"/>
              <a:t>Le jour J</a:t>
            </a:r>
          </a:p>
        </p:txBody>
      </p:sp>
      <p:sp>
        <p:nvSpPr>
          <p:cNvPr id="37891" name="Espace réservé du contenu 5">
            <a:extLst>
              <a:ext uri="{FF2B5EF4-FFF2-40B4-BE49-F238E27FC236}">
                <a16:creationId xmlns:a16="http://schemas.microsoft.com/office/drawing/2014/main" id="{50C987ED-B8DA-4E3F-B1D4-E026A85A7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68488"/>
            <a:ext cx="10515600" cy="38846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3000" b="1"/>
          </a:p>
        </p:txBody>
      </p:sp>
      <p:pic>
        <p:nvPicPr>
          <p:cNvPr id="37892" name="Image 3">
            <a:extLst>
              <a:ext uri="{FF2B5EF4-FFF2-40B4-BE49-F238E27FC236}">
                <a16:creationId xmlns:a16="http://schemas.microsoft.com/office/drawing/2014/main" id="{F09DB872-F695-400A-B8ED-1A97957BB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973263"/>
            <a:ext cx="44989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 6">
            <a:extLst>
              <a:ext uri="{FF2B5EF4-FFF2-40B4-BE49-F238E27FC236}">
                <a16:creationId xmlns:a16="http://schemas.microsoft.com/office/drawing/2014/main" id="{EED246BA-498D-470A-9E5D-57455195D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973263"/>
            <a:ext cx="447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7">
            <a:extLst>
              <a:ext uri="{FF2B5EF4-FFF2-40B4-BE49-F238E27FC236}">
                <a16:creationId xmlns:a16="http://schemas.microsoft.com/office/drawing/2014/main" id="{3D917FD5-039F-4408-8CC3-16B03263B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5383213"/>
            <a:ext cx="79009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/>
              <a:t>Nombres de commerçants : </a:t>
            </a:r>
            <a:r>
              <a:rPr lang="fr-FR" altLang="fr-FR" sz="2400"/>
              <a:t>une dizaine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/>
              <a:t>Nombre de clients : </a:t>
            </a:r>
            <a:r>
              <a:rPr lang="fr-FR" altLang="fr-FR" sz="2400"/>
              <a:t>une trentaine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4">
            <a:extLst>
              <a:ext uri="{FF2B5EF4-FFF2-40B4-BE49-F238E27FC236}">
                <a16:creationId xmlns:a16="http://schemas.microsoft.com/office/drawing/2014/main" id="{41870128-67F8-4927-827A-E0B21244B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23850"/>
            <a:ext cx="10782300" cy="10096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600"/>
              <a:t>Le marché : préconisations des membres du CQ </a:t>
            </a:r>
            <a:br>
              <a:rPr lang="fr-FR" altLang="fr-FR" sz="3600"/>
            </a:br>
            <a:endParaRPr lang="fr-FR" altLang="fr-FR" sz="360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16FBAC-4A1E-4BD5-855D-4A5A2387F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66800"/>
            <a:ext cx="10515600" cy="49149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● </a:t>
            </a:r>
            <a:r>
              <a:rPr lang="fr-FR" sz="2400" b="1" dirty="0"/>
              <a:t>Conserver le marché </a:t>
            </a:r>
            <a:r>
              <a:rPr lang="fr-FR" sz="2400" dirty="0"/>
              <a:t>notamment pour les personnes âgées avec le soutien de la Ville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dirty="0"/>
              <a:t>● </a:t>
            </a:r>
            <a:r>
              <a:rPr lang="fr-FR" sz="2400" b="1" dirty="0"/>
              <a:t>Proposer des marchés à thème une fois par trimestre </a:t>
            </a:r>
            <a:r>
              <a:rPr lang="fr-FR" sz="2400" dirty="0"/>
              <a:t>: carré fête des mères, marché de l’été, marché aux fleurs, marché de Noel, brocante, </a:t>
            </a:r>
            <a:r>
              <a:rPr lang="fr-FR" sz="2400" dirty="0" err="1"/>
              <a:t>etc</a:t>
            </a:r>
            <a:r>
              <a:rPr lang="fr-FR" sz="2400" dirty="0"/>
              <a:t>…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b="1" dirty="0">
                <a:cs typeface="Arial"/>
              </a:rPr>
              <a:t>&gt; </a:t>
            </a:r>
            <a:r>
              <a:rPr lang="fr-FR" sz="2400" b="1" dirty="0"/>
              <a:t>En partenariat avec les associations de quartier  : </a:t>
            </a:r>
            <a:r>
              <a:rPr lang="fr-FR" sz="2400" dirty="0"/>
              <a:t>Les riverains du Village Parisien, Mon village de </a:t>
            </a:r>
            <a:r>
              <a:rPr lang="fr-FR" sz="2400" dirty="0" err="1"/>
              <a:t>Coeuilly</a:t>
            </a:r>
            <a:r>
              <a:rPr lang="fr-FR" sz="2400" dirty="0"/>
              <a:t>, J’aime mon marché de </a:t>
            </a:r>
            <a:r>
              <a:rPr lang="fr-FR" sz="2400" dirty="0" err="1"/>
              <a:t>Coeuilly</a:t>
            </a: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2400" b="1" dirty="0">
                <a:cs typeface="Arial"/>
              </a:rPr>
              <a:t>&gt;</a:t>
            </a:r>
            <a:r>
              <a:rPr lang="fr-FR" sz="2400" dirty="0">
                <a:cs typeface="Arial"/>
              </a:rPr>
              <a:t> </a:t>
            </a:r>
            <a:r>
              <a:rPr lang="fr-FR" sz="2400" b="1" dirty="0">
                <a:cs typeface="Arial"/>
              </a:rPr>
              <a:t>En partenariat avec les services de la Ville </a:t>
            </a:r>
            <a:r>
              <a:rPr lang="fr-FR" sz="2400" dirty="0">
                <a:cs typeface="Arial"/>
              </a:rPr>
              <a:t>: Vie associative, Initiatives publiques, Développement économique, Communication </a:t>
            </a: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3000" b="1" dirty="0"/>
          </a:p>
        </p:txBody>
      </p:sp>
      <p:sp>
        <p:nvSpPr>
          <p:cNvPr id="38916" name="Titre 1">
            <a:extLst>
              <a:ext uri="{FF2B5EF4-FFF2-40B4-BE49-F238E27FC236}">
                <a16:creationId xmlns:a16="http://schemas.microsoft.com/office/drawing/2014/main" id="{B45E71E6-0A25-4F5A-A6D0-E286E121C992}"/>
              </a:ext>
            </a:extLst>
          </p:cNvPr>
          <p:cNvSpPr txBox="1">
            <a:spLocks/>
          </p:cNvSpPr>
          <p:nvPr/>
        </p:nvSpPr>
        <p:spPr bwMode="auto">
          <a:xfrm>
            <a:off x="6267450" y="5981700"/>
            <a:ext cx="5486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tx1"/>
                </a:solidFill>
              </a:rPr>
              <a:t>Rapporteur : Florence Gardanne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contenu 2">
            <a:extLst>
              <a:ext uri="{FF2B5EF4-FFF2-40B4-BE49-F238E27FC236}">
                <a16:creationId xmlns:a16="http://schemas.microsoft.com/office/drawing/2014/main" id="{0A725582-DF06-4DED-90B4-8C5854AD3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2476500"/>
            <a:ext cx="10515600" cy="1989138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fr-FR" altLang="fr-FR" sz="4800" b="1"/>
              <a:t>3. La balade urbaine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fr-FR" altLang="fr-FR" sz="4800" b="1"/>
              <a:t>18 mai </a:t>
            </a:r>
          </a:p>
        </p:txBody>
      </p:sp>
      <p:sp>
        <p:nvSpPr>
          <p:cNvPr id="39939" name="Titre 1">
            <a:extLst>
              <a:ext uri="{FF2B5EF4-FFF2-40B4-BE49-F238E27FC236}">
                <a16:creationId xmlns:a16="http://schemas.microsoft.com/office/drawing/2014/main" id="{34F3F032-C401-451A-9ABE-9D4A417AE239}"/>
              </a:ext>
            </a:extLst>
          </p:cNvPr>
          <p:cNvSpPr txBox="1">
            <a:spLocks/>
          </p:cNvSpPr>
          <p:nvPr/>
        </p:nvSpPr>
        <p:spPr bwMode="auto">
          <a:xfrm>
            <a:off x="3824288" y="4987925"/>
            <a:ext cx="5486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tx1"/>
                </a:solidFill>
              </a:rPr>
              <a:t>Rapporteur : Christian Chevry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2707B46-974B-4EAF-9AFA-0489CA64F4AC}"/>
              </a:ext>
            </a:extLst>
          </p:cNvPr>
          <p:cNvSpPr txBox="1"/>
          <p:nvPr/>
        </p:nvSpPr>
        <p:spPr>
          <a:xfrm>
            <a:off x="-23150" y="0"/>
            <a:ext cx="12581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rgbClr val="0070C0"/>
                </a:solidFill>
              </a:rPr>
              <a:t>Bilan de la balade urbaine de Mai </a:t>
            </a: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1EC3B58B-14D6-4E7F-83F6-668306423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6" y="937550"/>
            <a:ext cx="10124323" cy="582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7D3113-44D8-49FE-ABC2-FD9368BDD931}"/>
              </a:ext>
            </a:extLst>
          </p:cNvPr>
          <p:cNvSpPr txBox="1"/>
          <p:nvPr/>
        </p:nvSpPr>
        <p:spPr>
          <a:xfrm>
            <a:off x="10472489" y="2290226"/>
            <a:ext cx="19561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Parcours déjà effectués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>
              <a:defRPr/>
            </a:pPr>
            <a:r>
              <a:rPr lang="fr-FR" sz="2800" b="1" dirty="0">
                <a:solidFill>
                  <a:srgbClr val="A365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>
              <a:defRPr/>
            </a:pPr>
            <a:r>
              <a:rPr lang="fr-FR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>
              <a:defRPr/>
            </a:pPr>
            <a:r>
              <a:rPr lang="fr-FR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>
              <a:defRPr/>
            </a:pPr>
            <a:endParaRPr lang="fr-F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9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8037" y="176211"/>
            <a:ext cx="10515600" cy="1009651"/>
          </a:xfrm>
        </p:spPr>
        <p:txBody>
          <a:bodyPr>
            <a:norm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Ordre du jour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118" y="1285298"/>
            <a:ext cx="11000874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dirty="0"/>
              <a:t>1- Présentation du projet </a:t>
            </a:r>
            <a:r>
              <a:rPr lang="fr-FR" dirty="0" err="1"/>
              <a:t>Carnavalcade</a:t>
            </a:r>
            <a:r>
              <a:rPr lang="fr-FR" dirty="0"/>
              <a:t> </a:t>
            </a:r>
          </a:p>
          <a:p>
            <a:pPr marL="0" lvl="0" indent="0">
              <a:buNone/>
            </a:pPr>
            <a:endParaRPr lang="fr-FR" dirty="0"/>
          </a:p>
          <a:p>
            <a:pPr marL="0" lvl="0" indent="0">
              <a:buNone/>
            </a:pPr>
            <a:r>
              <a:rPr lang="fr-FR" dirty="0"/>
              <a:t>2- Retour sur les projets </a:t>
            </a:r>
          </a:p>
          <a:p>
            <a:pPr marL="0" lvl="0" indent="0">
              <a:buNone/>
            </a:pPr>
            <a:endParaRPr lang="fr-FR" dirty="0"/>
          </a:p>
          <a:p>
            <a:pPr marL="0" lvl="0" indent="0">
              <a:buNone/>
            </a:pPr>
            <a:r>
              <a:rPr lang="fr-FR" dirty="0"/>
              <a:t>3- Bilan de la balade urbaine de Mai</a:t>
            </a:r>
          </a:p>
          <a:p>
            <a:pPr marL="0" lvl="0" indent="0">
              <a:buNone/>
            </a:pPr>
            <a:endParaRPr lang="fr-FR" dirty="0"/>
          </a:p>
          <a:p>
            <a:pPr marL="0" lvl="0" indent="0">
              <a:buNone/>
            </a:pPr>
            <a:r>
              <a:rPr lang="fr-FR" dirty="0"/>
              <a:t>4- Vos idées, vos projets pour le quartier.</a:t>
            </a:r>
          </a:p>
          <a:p>
            <a:pPr marL="0" indent="0" algn="just">
              <a:buNone/>
            </a:pPr>
            <a:endParaRPr lang="fr-FR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62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 3">
            <a:extLst>
              <a:ext uri="{FF2B5EF4-FFF2-40B4-BE49-F238E27FC236}">
                <a16:creationId xmlns:a16="http://schemas.microsoft.com/office/drawing/2014/main" id="{2BBC47A7-3034-4C84-B6B9-30BE7260A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2313"/>
            <a:ext cx="4919662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 7">
            <a:extLst>
              <a:ext uri="{FF2B5EF4-FFF2-40B4-BE49-F238E27FC236}">
                <a16:creationId xmlns:a16="http://schemas.microsoft.com/office/drawing/2014/main" id="{9797523D-9EAE-47B5-A79F-9738DD9F8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97313"/>
            <a:ext cx="50974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 9">
            <a:extLst>
              <a:ext uri="{FF2B5EF4-FFF2-40B4-BE49-F238E27FC236}">
                <a16:creationId xmlns:a16="http://schemas.microsoft.com/office/drawing/2014/main" id="{D05DAA7D-210B-4981-A36A-964D5ED37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722313"/>
            <a:ext cx="3903662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5E6AB3-26C3-4632-8D09-AD9A3965C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3241" y="644409"/>
            <a:ext cx="3362424" cy="24003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197CBC-8053-4B13-852A-2E09E52E4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36381" y="722145"/>
            <a:ext cx="2993103" cy="22448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05CC0F-1D41-4A54-BAD6-6497AAE71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2960" y="4254643"/>
            <a:ext cx="2761859" cy="24003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96C8B78-2E34-4743-90AF-E737DF0F6287}"/>
              </a:ext>
            </a:extLst>
          </p:cNvPr>
          <p:cNvSpPr txBox="1"/>
          <p:nvPr/>
        </p:nvSpPr>
        <p:spPr>
          <a:xfrm>
            <a:off x="828802" y="3497664"/>
            <a:ext cx="3858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nombreux panneaux de rue effacés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2583235-A818-4A7F-BBAA-D352B0369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60632" y="1235874"/>
            <a:ext cx="3200400" cy="24003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85CA131-0E55-4DDE-9F47-4A7EF46A18BF}"/>
              </a:ext>
            </a:extLst>
          </p:cNvPr>
          <p:cNvSpPr txBox="1"/>
          <p:nvPr/>
        </p:nvSpPr>
        <p:spPr>
          <a:xfrm>
            <a:off x="5696554" y="4036224"/>
            <a:ext cx="26331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</a:t>
            </a:r>
            <a:r>
              <a:rPr lang="fr-FR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Ambroisine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panneau électrique ouvert (résidence Courteline)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DB6B0E-D246-4A05-86F0-80E8F2562F5E}"/>
              </a:ext>
            </a:extLst>
          </p:cNvPr>
          <p:cNvSpPr txBox="1"/>
          <p:nvPr/>
        </p:nvSpPr>
        <p:spPr>
          <a:xfrm>
            <a:off x="9410519" y="3282221"/>
            <a:ext cx="286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</a:t>
            </a:r>
            <a:r>
              <a:rPr lang="fr-FR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Ambroisine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potelet en béton descellé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D3F5024-E25C-4629-9DDD-16E34C93283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056" y="163348"/>
            <a:ext cx="2519680" cy="15684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ADF810-9E03-4E8E-9DA3-4790611FEB50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905" y="1831043"/>
            <a:ext cx="2519680" cy="165290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91503ED-C84F-42D1-B857-D0B6DC9B0B44}"/>
              </a:ext>
            </a:extLst>
          </p:cNvPr>
          <p:cNvSpPr txBox="1"/>
          <p:nvPr/>
        </p:nvSpPr>
        <p:spPr>
          <a:xfrm>
            <a:off x="2514823" y="5532776"/>
            <a:ext cx="260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P. Lafargue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câbles électriques pendants </a:t>
            </a:r>
          </a:p>
        </p:txBody>
      </p:sp>
    </p:spTree>
    <p:extLst>
      <p:ext uri="{BB962C8B-B14F-4D97-AF65-F5344CB8AC3E}">
        <p14:creationId xmlns:p14="http://schemas.microsoft.com/office/powerpoint/2010/main" val="3405398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189A9EC-E817-42C0-8EA2-13B23F6B7E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936680" y="2392091"/>
            <a:ext cx="2991348" cy="3634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9FF24A4-5684-4727-8D20-C27B91F7B059}"/>
              </a:ext>
            </a:extLst>
          </p:cNvPr>
          <p:cNvSpPr txBox="1"/>
          <p:nvPr/>
        </p:nvSpPr>
        <p:spPr>
          <a:xfrm>
            <a:off x="176736" y="3429077"/>
            <a:ext cx="2602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P. Lafargue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panneaux non visibles → taille des arbres nécessaire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1C548D-5E17-49F4-95C7-E5DF2E45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321" y="2777799"/>
            <a:ext cx="2458467" cy="32385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0E5C85A-51E0-4231-8583-B32BDB5247EC}"/>
              </a:ext>
            </a:extLst>
          </p:cNvPr>
          <p:cNvSpPr txBox="1"/>
          <p:nvPr/>
        </p:nvSpPr>
        <p:spPr>
          <a:xfrm>
            <a:off x="3109733" y="6016360"/>
            <a:ext cx="31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Ancien chemin de Villiers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 de marquage au sol pour le stationnement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FC9EE4-5D4E-4423-AEC8-9D74A4A43A62}"/>
              </a:ext>
            </a:extLst>
          </p:cNvPr>
          <p:cNvSpPr txBox="1"/>
          <p:nvPr/>
        </p:nvSpPr>
        <p:spPr>
          <a:xfrm>
            <a:off x="9082268" y="6007467"/>
            <a:ext cx="346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J.J Rousseau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bouche incendie supprimée mais panneau laissé 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868D9E-9C45-4B20-85E7-3C5E757E1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07329" y="448910"/>
            <a:ext cx="2947045" cy="22102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99C36F-0D46-49E8-9F09-F7BE9E458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89053" y="441922"/>
            <a:ext cx="3348470" cy="262583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276B0CC-706D-40D0-A62E-BCF6AF1CF71B}"/>
              </a:ext>
            </a:extLst>
          </p:cNvPr>
          <p:cNvSpPr txBox="1"/>
          <p:nvPr/>
        </p:nvSpPr>
        <p:spPr>
          <a:xfrm>
            <a:off x="6002202" y="3009059"/>
            <a:ext cx="231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</a:t>
            </a:r>
            <a:r>
              <a:rPr lang="fr-FR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Célina</a:t>
            </a: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bande jaune non-conforme  </a:t>
            </a:r>
          </a:p>
        </p:txBody>
      </p:sp>
    </p:spTree>
    <p:extLst>
      <p:ext uri="{BB962C8B-B14F-4D97-AF65-F5344CB8AC3E}">
        <p14:creationId xmlns:p14="http://schemas.microsoft.com/office/powerpoint/2010/main" val="3891450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4D0F94D-F396-4F4B-9160-3AF5BED10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98108" y="2030467"/>
            <a:ext cx="4056927" cy="30426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3A6CA3-335D-4BE8-9508-93C6C8E6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83559" y="2045803"/>
            <a:ext cx="4056927" cy="304269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32859A9-4609-4314-BA67-4ABD3B778B70}"/>
              </a:ext>
            </a:extLst>
          </p:cNvPr>
          <p:cNvSpPr txBox="1"/>
          <p:nvPr/>
        </p:nvSpPr>
        <p:spPr>
          <a:xfrm>
            <a:off x="2663367" y="398403"/>
            <a:ext cx="4363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Andrée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chaussée en mauvais état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7E8C13-6AFC-4941-B530-CDB815622D03}"/>
              </a:ext>
            </a:extLst>
          </p:cNvPr>
          <p:cNvSpPr/>
          <p:nvPr/>
        </p:nvSpPr>
        <p:spPr>
          <a:xfrm>
            <a:off x="6096000" y="100013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Andrée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panneaux de défense de stationner, plus loin panneaux pour un stationnement alterné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4B9B7B3-C9DD-402F-BC97-80CE6A2E4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49" y="3378229"/>
            <a:ext cx="2806077" cy="345065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3714A8A-0BB5-4B7A-B9CD-C53C593101D2}"/>
              </a:ext>
            </a:extLst>
          </p:cNvPr>
          <p:cNvSpPr txBox="1"/>
          <p:nvPr/>
        </p:nvSpPr>
        <p:spPr>
          <a:xfrm>
            <a:off x="3516526" y="6183516"/>
            <a:ext cx="2933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Avenue Jean Bos : </a:t>
            </a:r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chaussée en mauvais état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CDCDABF-9815-45A4-81DF-68AC92D2B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78744" y="359215"/>
            <a:ext cx="3096229" cy="258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5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1">
            <a:extLst>
              <a:ext uri="{FF2B5EF4-FFF2-40B4-BE49-F238E27FC236}">
                <a16:creationId xmlns:a16="http://schemas.microsoft.com/office/drawing/2014/main" id="{48A69BE4-6B70-4722-BF69-188B9DBD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FR" altLang="fr-FR"/>
              <a:t>Constatez et Signalez !  </a:t>
            </a:r>
          </a:p>
        </p:txBody>
      </p:sp>
      <p:sp>
        <p:nvSpPr>
          <p:cNvPr id="46083" name="Espace réservé du contenu 5">
            <a:extLst>
              <a:ext uri="{FF2B5EF4-FFF2-40B4-BE49-F238E27FC236}">
                <a16:creationId xmlns:a16="http://schemas.microsoft.com/office/drawing/2014/main" id="{C46CF2E1-5073-40DD-B769-BAB7AD537DCB}"/>
              </a:ext>
            </a:extLst>
          </p:cNvPr>
          <p:cNvSpPr txBox="1">
            <a:spLocks/>
          </p:cNvSpPr>
          <p:nvPr/>
        </p:nvSpPr>
        <p:spPr bwMode="auto">
          <a:xfrm>
            <a:off x="571500" y="1995488"/>
            <a:ext cx="1051560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● </a:t>
            </a:r>
            <a:r>
              <a:rPr lang="fr-FR" altLang="fr-FR" sz="2400" b="1"/>
              <a:t>Application Mon Champigny : </a:t>
            </a:r>
            <a:r>
              <a:rPr lang="fr-FR" altLang="fr-FR" sz="2400"/>
              <a:t>signalement 24h/24h sur des problèmes de voirie, dépôt sauvage, stationnement… 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 b="1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Tx/>
              <a:buNone/>
            </a:pPr>
            <a:r>
              <a:rPr lang="fr-FR" altLang="fr-FR" sz="2400"/>
              <a:t>● </a:t>
            </a:r>
            <a:r>
              <a:rPr lang="fr-FR" altLang="fr-FR" sz="2400" b="1"/>
              <a:t>Numéro vert : </a:t>
            </a:r>
            <a:r>
              <a:rPr lang="fr-FR" altLang="fr-FR" sz="2400"/>
              <a:t>0 805 700 500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30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>
            <a:extLst>
              <a:ext uri="{FF2B5EF4-FFF2-40B4-BE49-F238E27FC236}">
                <a16:creationId xmlns:a16="http://schemas.microsoft.com/office/drawing/2014/main" id="{997823B1-DE62-44F1-9084-DF85FB02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63" y="-173038"/>
            <a:ext cx="10515600" cy="1009651"/>
          </a:xfrm>
        </p:spPr>
        <p:txBody>
          <a:bodyPr/>
          <a:lstStyle/>
          <a:p>
            <a:pPr algn="ctr" eaLnBrk="1" hangingPunct="1"/>
            <a:r>
              <a:rPr lang="fr-FR" altLang="fr-FR" sz="3200"/>
              <a:t>Vos signalements : les suites données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17F77E-C96F-4FC7-9DB3-00A3593C57AA}"/>
              </a:ext>
            </a:extLst>
          </p:cNvPr>
          <p:cNvSpPr txBox="1"/>
          <p:nvPr/>
        </p:nvSpPr>
        <p:spPr>
          <a:xfrm>
            <a:off x="381000" y="836613"/>
            <a:ext cx="11418888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12 rue des Alouettes :  2 types 10 enlevées + 2 potelets posés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	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Croisement Avenue Marie / Chemin des Lionnes : 2 potelets posés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	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Croisement Salvador Allende / 8 Mai 45 : 1 potelet redressé	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Croisement rue des Fauvettes / Salvador Allende : 2 bornes gravillonnées rescellées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Croisement rue des Ormeaux / rue Détaille : 1 potelet rescellé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581 Voie Sonia .Delaunay : 1 support rescellé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	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Croisement Corne de Bœuf / rue Elisa Mercœur : 1 support vélo rescellé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	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D797D9-1489-47C3-8963-0C59AD5E4CE8}"/>
              </a:ext>
            </a:extLst>
          </p:cNvPr>
          <p:cNvSpPr/>
          <p:nvPr/>
        </p:nvSpPr>
        <p:spPr>
          <a:xfrm>
            <a:off x="625475" y="242888"/>
            <a:ext cx="8785225" cy="6372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44 Hameau des Vergers : Bordures de trottoirs rescellées + joints	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Croisement rue des Pinsons / Salvador Allende : Barrière opéra de 1 m rescellée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4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Avenue Paul Lafargue : Barrière opéra rescellée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22 Rue des Fauvettes : Panneau "30km/h" changé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4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Rue Elisa </a:t>
            </a:r>
            <a:r>
              <a:rPr lang="fr-FR" sz="2400" b="1" dirty="0" err="1">
                <a:solidFill>
                  <a:srgbClr val="0070C0"/>
                </a:solidFill>
                <a:latin typeface="+mn-lt"/>
                <a:cs typeface="+mn-cs"/>
              </a:rPr>
              <a:t>Mercoeur</a:t>
            </a: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 / </a:t>
            </a:r>
            <a:r>
              <a:rPr lang="fr-FR" sz="2400" b="1" dirty="0" err="1">
                <a:solidFill>
                  <a:srgbClr val="0070C0"/>
                </a:solidFill>
                <a:latin typeface="+mn-lt"/>
                <a:cs typeface="+mn-cs"/>
              </a:rPr>
              <a:t>Bld</a:t>
            </a: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 Du Château : 2 barrières opéra de 2 m redressées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-   14 Avenue De la Famille : Panneau de signalétique remonté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0070C0"/>
                </a:solidFill>
                <a:latin typeface="+mn-lt"/>
                <a:cs typeface="+mn-cs"/>
              </a:rPr>
              <a:t>-   273 Avenue Maurice Thorez : 1 support vélo redressé	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>
            <a:extLst>
              <a:ext uri="{FF2B5EF4-FFF2-40B4-BE49-F238E27FC236}">
                <a16:creationId xmlns:a16="http://schemas.microsoft.com/office/drawing/2014/main" id="{F69BF084-95FA-4B2E-8714-12820B29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5550"/>
            <a:ext cx="10515600" cy="1009650"/>
          </a:xfrm>
        </p:spPr>
        <p:txBody>
          <a:bodyPr/>
          <a:lstStyle/>
          <a:p>
            <a:pPr algn="ctr" eaLnBrk="1" hangingPunct="1"/>
            <a:r>
              <a:rPr lang="fr-FR" altLang="fr-FR" dirty="0"/>
              <a:t>Les temps forts du quartier !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contenu 5">
            <a:extLst>
              <a:ext uri="{FF2B5EF4-FFF2-40B4-BE49-F238E27FC236}">
                <a16:creationId xmlns:a16="http://schemas.microsoft.com/office/drawing/2014/main" id="{D02AF74D-ADD1-4646-840A-6132C4FBE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12863"/>
            <a:ext cx="5480050" cy="58483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>
                <a:cs typeface="Arial" panose="020B0604020202020204" pitchFamily="34" charset="0"/>
              </a:rPr>
              <a:t>&gt;  </a:t>
            </a:r>
            <a:r>
              <a:rPr lang="fr-FR" altLang="fr-FR" sz="2400" b="1"/>
              <a:t>Janvier 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- Voeux du Maire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Inauguration de la police municipale 61 rue J.Jaures. Ouvert du lundi eu vendredi de 9h à 12h30 et de 13h30 à 17h – 01. 89. 123.123.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18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 b="1">
                <a:cs typeface="Arial" panose="020B0604020202020204" pitchFamily="34" charset="0"/>
              </a:rPr>
              <a:t>&gt;  </a:t>
            </a:r>
            <a:r>
              <a:rPr lang="fr-FR" altLang="fr-FR" sz="2400" b="1"/>
              <a:t>Février </a:t>
            </a:r>
          </a:p>
          <a:p>
            <a:pPr eaLnBrk="1" hangingPunct="1">
              <a:buFontTx/>
              <a:buChar char="-"/>
            </a:pPr>
            <a:r>
              <a:rPr lang="fr-FR" altLang="fr-FR" sz="2400"/>
              <a:t>Remise des colis gourmands pour les ainés,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fr-FR" altLang="fr-FR" sz="2400"/>
              <a:t>- Soirée loto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1800" b="1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2400"/>
          </a:p>
          <a:p>
            <a:pPr eaLnBrk="1" hangingPunct="1">
              <a:buFont typeface="Arial" panose="020B0604020202020204" pitchFamily="34" charset="0"/>
              <a:buNone/>
            </a:pPr>
            <a:endParaRPr lang="fr-FR" altLang="fr-FR" sz="3000" b="1"/>
          </a:p>
        </p:txBody>
      </p:sp>
      <p:sp>
        <p:nvSpPr>
          <p:cNvPr id="49155" name="Titre 1">
            <a:extLst>
              <a:ext uri="{FF2B5EF4-FFF2-40B4-BE49-F238E27FC236}">
                <a16:creationId xmlns:a16="http://schemas.microsoft.com/office/drawing/2014/main" id="{FCBAE3F7-1A39-4F80-B67A-46A97408AD92}"/>
              </a:ext>
            </a:extLst>
          </p:cNvPr>
          <p:cNvSpPr txBox="1">
            <a:spLocks/>
          </p:cNvSpPr>
          <p:nvPr/>
        </p:nvSpPr>
        <p:spPr bwMode="auto">
          <a:xfrm>
            <a:off x="6267450" y="5981700"/>
            <a:ext cx="54864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tx1"/>
                </a:solidFill>
              </a:rPr>
              <a:t>Rapporteur : Sabrina ABCHICHE </a:t>
            </a:r>
          </a:p>
        </p:txBody>
      </p:sp>
      <p:sp>
        <p:nvSpPr>
          <p:cNvPr id="49156" name="Titre 1">
            <a:extLst>
              <a:ext uri="{FF2B5EF4-FFF2-40B4-BE49-F238E27FC236}">
                <a16:creationId xmlns:a16="http://schemas.microsoft.com/office/drawing/2014/main" id="{F494C198-5577-49A5-95A6-7293B7AB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0"/>
            <a:ext cx="10134600" cy="879475"/>
          </a:xfrm>
        </p:spPr>
        <p:txBody>
          <a:bodyPr/>
          <a:lstStyle/>
          <a:p>
            <a:pPr algn="ctr" eaLnBrk="1" hangingPunct="1"/>
            <a:r>
              <a:rPr lang="fr-FR" altLang="fr-FR" sz="2800"/>
              <a:t>Les temps forts passés</a:t>
            </a:r>
          </a:p>
        </p:txBody>
      </p:sp>
      <p:sp>
        <p:nvSpPr>
          <p:cNvPr id="49157" name="Rectangle 8">
            <a:extLst>
              <a:ext uri="{FF2B5EF4-FFF2-40B4-BE49-F238E27FC236}">
                <a16:creationId xmlns:a16="http://schemas.microsoft.com/office/drawing/2014/main" id="{3B1160F6-94D4-4984-8784-8BD61496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0" y="1312863"/>
            <a:ext cx="46609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/>
              <a:t>&gt;</a:t>
            </a:r>
            <a:r>
              <a:rPr lang="fr-FR" altLang="fr-FR" sz="2400" b="1">
                <a:solidFill>
                  <a:schemeClr val="tx1"/>
                </a:solidFill>
              </a:rPr>
              <a:t>  </a:t>
            </a:r>
            <a:r>
              <a:rPr lang="fr-FR" altLang="fr-FR" sz="2400" b="1"/>
              <a:t>Mars </a:t>
            </a:r>
            <a:r>
              <a:rPr lang="fr-FR" altLang="fr-FR" sz="2400"/>
              <a:t>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/>
              <a:t> Le printemps campinois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/>
              <a:t>&gt;  Mai</a:t>
            </a:r>
            <a:r>
              <a:rPr lang="fr-FR" altLang="fr-FR" sz="2400"/>
              <a:t> 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/>
              <a:t> Carré Fête des mères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fr-FR" altLang="fr-FR" sz="2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fr-FR" altLang="fr-FR"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>
            <a:extLst>
              <a:ext uri="{FF2B5EF4-FFF2-40B4-BE49-F238E27FC236}">
                <a16:creationId xmlns:a16="http://schemas.microsoft.com/office/drawing/2014/main" id="{D820FA8C-E23A-493E-8EE4-76704510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00088"/>
            <a:ext cx="10515600" cy="1009650"/>
          </a:xfrm>
        </p:spPr>
        <p:txBody>
          <a:bodyPr/>
          <a:lstStyle/>
          <a:p>
            <a:pPr algn="ctr" eaLnBrk="1" hangingPunct="1"/>
            <a:br>
              <a:rPr lang="fr-FR" altLang="fr-FR" sz="2800"/>
            </a:br>
            <a:r>
              <a:rPr lang="fr-FR" altLang="fr-FR" sz="2800"/>
              <a:t> </a:t>
            </a:r>
          </a:p>
        </p:txBody>
      </p:sp>
      <p:pic>
        <p:nvPicPr>
          <p:cNvPr id="50179" name="Espace réservé du contenu 9">
            <a:extLst>
              <a:ext uri="{FF2B5EF4-FFF2-40B4-BE49-F238E27FC236}">
                <a16:creationId xmlns:a16="http://schemas.microsoft.com/office/drawing/2014/main" id="{17D58281-7CEC-474E-AF62-082E76A959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8" y="461963"/>
            <a:ext cx="3148012" cy="2360612"/>
          </a:xfrm>
        </p:spPr>
      </p:pic>
      <p:pic>
        <p:nvPicPr>
          <p:cNvPr id="50180" name="Image 7">
            <a:extLst>
              <a:ext uri="{FF2B5EF4-FFF2-40B4-BE49-F238E27FC236}">
                <a16:creationId xmlns:a16="http://schemas.microsoft.com/office/drawing/2014/main" id="{78EDC394-E496-4611-9769-6B2C3CE3C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461963"/>
            <a:ext cx="4052888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Image 8">
            <a:extLst>
              <a:ext uri="{FF2B5EF4-FFF2-40B4-BE49-F238E27FC236}">
                <a16:creationId xmlns:a16="http://schemas.microsoft.com/office/drawing/2014/main" id="{6A2C9219-423D-4E2C-AA0C-780D789C0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321050"/>
            <a:ext cx="44005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Image 10">
            <a:extLst>
              <a:ext uri="{FF2B5EF4-FFF2-40B4-BE49-F238E27FC236}">
                <a16:creationId xmlns:a16="http://schemas.microsoft.com/office/drawing/2014/main" id="{913B4724-8D8F-44ED-9DB7-AE2E0CF19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3" y="461963"/>
            <a:ext cx="23526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Espace réservé du contenu 9">
            <a:extLst>
              <a:ext uri="{FF2B5EF4-FFF2-40B4-BE49-F238E27FC236}">
                <a16:creationId xmlns:a16="http://schemas.microsoft.com/office/drawing/2014/main" id="{073CF773-9ECB-4013-90F5-2F7C0ACF8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13" y="3944938"/>
            <a:ext cx="2957512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Espace réservé du contenu 13">
            <a:extLst>
              <a:ext uri="{FF2B5EF4-FFF2-40B4-BE49-F238E27FC236}">
                <a16:creationId xmlns:a16="http://schemas.microsoft.com/office/drawing/2014/main" id="{7FB0A9AE-E660-4DC4-B32B-6F9FF77078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4188" y="3321050"/>
            <a:ext cx="2933700" cy="22002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oneTexte 3">
            <a:extLst>
              <a:ext uri="{FF2B5EF4-FFF2-40B4-BE49-F238E27FC236}">
                <a16:creationId xmlns:a16="http://schemas.microsoft.com/office/drawing/2014/main" id="{E0A29912-7EEE-400C-8315-EBB7D807C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2444750"/>
            <a:ext cx="9156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4800" b="1"/>
              <a:t>1. La Carnavalcade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1">
            <a:extLst>
              <a:ext uri="{FF2B5EF4-FFF2-40B4-BE49-F238E27FC236}">
                <a16:creationId xmlns:a16="http://schemas.microsoft.com/office/drawing/2014/main" id="{BEA0FC1E-4251-4D09-A548-854315C3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0"/>
            <a:ext cx="10821988" cy="1128713"/>
          </a:xfrm>
        </p:spPr>
        <p:txBody>
          <a:bodyPr/>
          <a:lstStyle/>
          <a:p>
            <a:pPr algn="ctr" eaLnBrk="1" hangingPunct="1"/>
            <a:r>
              <a:rPr lang="fr-FR" altLang="fr-FR" sz="2800"/>
              <a:t>Les temps forts à venir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DECC8B-52D5-43F4-A5FD-37EE61ACE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3724275"/>
            <a:ext cx="5175250" cy="26638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fr-FR" sz="2300" b="1" u="sng" dirty="0"/>
            </a:br>
            <a:r>
              <a:rPr lang="fr-FR" sz="2000" b="1" dirty="0"/>
              <a:t>Septembre 2024 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800" dirty="0"/>
              <a:t> Forum des Associations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800" dirty="0"/>
              <a:t> 14/09  Journée des nouveaux arrivants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sz="1800" dirty="0"/>
              <a:t> 21 septembre Journée du patrimoine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2400" b="1" u="sng" dirty="0"/>
          </a:p>
        </p:txBody>
      </p:sp>
      <p:sp>
        <p:nvSpPr>
          <p:cNvPr id="51204" name="ZoneTexte 7">
            <a:extLst>
              <a:ext uri="{FF2B5EF4-FFF2-40B4-BE49-F238E27FC236}">
                <a16:creationId xmlns:a16="http://schemas.microsoft.com/office/drawing/2014/main" id="{F5C0F657-1D9A-4051-822C-DE8C2ACF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1257300"/>
            <a:ext cx="11701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1" u="sng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1" u="sng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400" b="1" u="sng"/>
          </a:p>
        </p:txBody>
      </p:sp>
      <p:sp>
        <p:nvSpPr>
          <p:cNvPr id="51205" name="ZoneTexte 4">
            <a:extLst>
              <a:ext uri="{FF2B5EF4-FFF2-40B4-BE49-F238E27FC236}">
                <a16:creationId xmlns:a16="http://schemas.microsoft.com/office/drawing/2014/main" id="{D56DA7C6-88CA-4E88-AB7E-B6B7DE9C0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70075"/>
            <a:ext cx="641191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/>
              <a:t> </a:t>
            </a:r>
            <a:endParaRPr lang="fr-FR" altLang="fr-FR" sz="18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tx1"/>
              </a:solidFill>
            </a:endParaRPr>
          </a:p>
        </p:txBody>
      </p:sp>
      <p:sp>
        <p:nvSpPr>
          <p:cNvPr id="51206" name="Rectangle 5">
            <a:extLst>
              <a:ext uri="{FF2B5EF4-FFF2-40B4-BE49-F238E27FC236}">
                <a16:creationId xmlns:a16="http://schemas.microsoft.com/office/drawing/2014/main" id="{F0A2CF2B-ED9D-4A1E-B251-93EAE033E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1193800"/>
            <a:ext cx="35179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/>
              <a:t>Mai 2024 : </a:t>
            </a:r>
            <a:endParaRPr lang="fr-FR" altLang="fr-FR" sz="1800" b="1" u="sng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31/05 et 01/06 Fête des voisins </a:t>
            </a:r>
            <a:r>
              <a:rPr lang="fr-FR" altLang="fr-FR" sz="1800" b="1"/>
              <a:t> </a:t>
            </a:r>
          </a:p>
        </p:txBody>
      </p:sp>
      <p:sp>
        <p:nvSpPr>
          <p:cNvPr id="51207" name="Rectangle 8">
            <a:extLst>
              <a:ext uri="{FF2B5EF4-FFF2-40B4-BE49-F238E27FC236}">
                <a16:creationId xmlns:a16="http://schemas.microsoft.com/office/drawing/2014/main" id="{4E21C29F-A226-4F9C-918C-BB423007F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888" y="1193800"/>
            <a:ext cx="26860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/>
              <a:t>Juin 2024 : </a:t>
            </a:r>
            <a:endParaRPr lang="fr-FR" altLang="fr-FR" sz="1800" b="1" u="sng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21/06  Fête des voisins </a:t>
            </a:r>
            <a:r>
              <a:rPr lang="fr-FR" altLang="fr-FR" sz="1800" b="1"/>
              <a:t> </a:t>
            </a:r>
          </a:p>
        </p:txBody>
      </p:sp>
      <p:sp>
        <p:nvSpPr>
          <p:cNvPr id="51208" name="Rectangle 9">
            <a:extLst>
              <a:ext uri="{FF2B5EF4-FFF2-40B4-BE49-F238E27FC236}">
                <a16:creationId xmlns:a16="http://schemas.microsoft.com/office/drawing/2014/main" id="{CCF01DA0-B239-4E5E-A498-D3EC5B810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38" y="2239963"/>
            <a:ext cx="5276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/>
              <a:t>Aout 2024 : </a:t>
            </a:r>
            <a:br>
              <a:rPr lang="fr-FR" altLang="fr-FR" sz="1800" b="1" u="sng">
                <a:solidFill>
                  <a:schemeClr val="tx1"/>
                </a:solidFill>
              </a:rPr>
            </a:br>
            <a:r>
              <a:rPr lang="fr-FR" altLang="fr-FR" sz="1800"/>
              <a:t>10/08 Journée à la mer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24/08  Cinéma plein air au parc du plateau</a:t>
            </a:r>
          </a:p>
        </p:txBody>
      </p:sp>
      <p:sp>
        <p:nvSpPr>
          <p:cNvPr id="51209" name="Rectangle 10">
            <a:extLst>
              <a:ext uri="{FF2B5EF4-FFF2-40B4-BE49-F238E27FC236}">
                <a16:creationId xmlns:a16="http://schemas.microsoft.com/office/drawing/2014/main" id="{13463444-7983-432B-988B-DB7B0954A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457450"/>
            <a:ext cx="41735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/>
              <a:t>Juillet 2024 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13/07  Feu d’artifice parc du Plateau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/>
              <a:t>21/07 Carnavalcade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ronde 3">
            <a:extLst>
              <a:ext uri="{FF2B5EF4-FFF2-40B4-BE49-F238E27FC236}">
                <a16:creationId xmlns:a16="http://schemas.microsoft.com/office/drawing/2014/main" id="{565FCBA2-A0A1-4B7E-BCE2-8577A8951948}"/>
              </a:ext>
            </a:extLst>
          </p:cNvPr>
          <p:cNvSpPr/>
          <p:nvPr/>
        </p:nvSpPr>
        <p:spPr>
          <a:xfrm rot="319538">
            <a:off x="5465763" y="2122488"/>
            <a:ext cx="4986337" cy="2255837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4C0E87F-EEBF-4ADA-A573-96B19002CF14}"/>
              </a:ext>
            </a:extLst>
          </p:cNvPr>
          <p:cNvSpPr txBox="1">
            <a:spLocks/>
          </p:cNvSpPr>
          <p:nvPr/>
        </p:nvSpPr>
        <p:spPr>
          <a:xfrm>
            <a:off x="608013" y="412750"/>
            <a:ext cx="10515600" cy="6540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u="sng" dirty="0">
                <a:latin typeface="Calibri" pitchFamily="34" charset="0"/>
                <a:cs typeface="Calibri" pitchFamily="34" charset="0"/>
              </a:rPr>
              <a:t>4- A vous la parole… </a:t>
            </a:r>
          </a:p>
        </p:txBody>
      </p:sp>
      <p:sp>
        <p:nvSpPr>
          <p:cNvPr id="53252" name="Titre 1">
            <a:extLst>
              <a:ext uri="{FF2B5EF4-FFF2-40B4-BE49-F238E27FC236}">
                <a16:creationId xmlns:a16="http://schemas.microsoft.com/office/drawing/2014/main" id="{C7B5D048-B8F6-406B-B384-DE827445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21511">
            <a:off x="5678488" y="3041650"/>
            <a:ext cx="10515600" cy="1009650"/>
          </a:xfrm>
        </p:spPr>
        <p:txBody>
          <a:bodyPr/>
          <a:lstStyle/>
          <a:p>
            <a:pPr eaLnBrk="1" hangingPunct="1"/>
            <a:r>
              <a:rPr lang="fr-FR" altLang="fr-FR" sz="3600" i="1">
                <a:latin typeface="Calibri" panose="020F0502020204030204" pitchFamily="34" charset="0"/>
                <a:cs typeface="Calibri" panose="020F0502020204030204" pitchFamily="34" charset="0"/>
              </a:rPr>
              <a:t>Echangeons ensemble !</a:t>
            </a:r>
            <a:endParaRPr lang="fr-FR" altLang="fr-FR" sz="3600" b="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3" name="Rectangle 6">
            <a:extLst>
              <a:ext uri="{FF2B5EF4-FFF2-40B4-BE49-F238E27FC236}">
                <a16:creationId xmlns:a16="http://schemas.microsoft.com/office/drawing/2014/main" id="{C5A261A5-ADDE-495A-A323-68B1BF048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" y="2187575"/>
            <a:ext cx="4364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70C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  <a:cs typeface="Calibri" panose="020F0502020204030204" pitchFamily="34" charset="0"/>
              </a:rPr>
              <a:t>Vos idées, vos projets pour le quartier </a:t>
            </a:r>
            <a:r>
              <a:rPr lang="fr-FR" altLang="fr-FR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altLang="fr-FR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Calibri" pitchFamily="34" charset="0"/>
                <a:cs typeface="Calibri" pitchFamily="34" charset="0"/>
              </a:rPr>
              <a:t>Pour la suite…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pPr algn="just"/>
            <a:r>
              <a:rPr lang="fr-FR" sz="3200" dirty="0">
                <a:latin typeface="Calibri" pitchFamily="34" charset="0"/>
                <a:cs typeface="Calibri" pitchFamily="34" charset="0"/>
              </a:rPr>
              <a:t>Compte-rendu et présentation de ce soir disponible sur la plateforme </a:t>
            </a:r>
            <a:r>
              <a:rPr lang="fr-FR" sz="3200" i="1" dirty="0">
                <a:latin typeface="Calibri" pitchFamily="34" charset="0"/>
                <a:cs typeface="Calibri" pitchFamily="34" charset="0"/>
              </a:rPr>
              <a:t>« Je participe »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: </a:t>
            </a:r>
            <a:r>
              <a:rPr lang="fr-FR" sz="3200" dirty="0">
                <a:latin typeface="Calibri" pitchFamily="34" charset="0"/>
                <a:cs typeface="Calibri" pitchFamily="34" charset="0"/>
                <a:hlinkClick r:id="rId2"/>
              </a:rPr>
              <a:t>https://consultations.champigny-sur-marne.fr/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algn="just"/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fr-FR" sz="3200" dirty="0">
                <a:latin typeface="Calibri" pitchFamily="34" charset="0"/>
                <a:cs typeface="Calibri" pitchFamily="34" charset="0"/>
              </a:rPr>
              <a:t>Participation au conseil de quartier : fiches à compléter et nous remettre (idées de projets et/ou participation aux ateliers de travail)</a:t>
            </a:r>
          </a:p>
          <a:p>
            <a:pPr algn="just"/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fr-FR" sz="3200" dirty="0">
                <a:latin typeface="Calibri" pitchFamily="34" charset="0"/>
                <a:cs typeface="Calibri" pitchFamily="34" charset="0"/>
              </a:rPr>
              <a:t>Contact : </a:t>
            </a:r>
            <a:r>
              <a:rPr lang="fr-FR" sz="3200" u="sng" dirty="0">
                <a:latin typeface="Calibri" pitchFamily="34" charset="0"/>
                <a:cs typeface="Calibri" pitchFamily="34" charset="0"/>
              </a:rPr>
              <a:t>viedesquartiers</a:t>
            </a:r>
            <a:r>
              <a:rPr lang="fr-FR" sz="3200" u="sng" dirty="0">
                <a:latin typeface="Calibri" pitchFamily="34" charset="0"/>
                <a:cs typeface="Calibri" pitchFamily="34" charset="0"/>
                <a:hlinkClick r:id="rId3"/>
              </a:rPr>
              <a:t>@mairie-champigny94.fr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2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EE8CEB6F-AD65-4A4F-B474-45048599D0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776" y="168911"/>
          <a:ext cx="4454198" cy="654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5759438" imgH="8458200" progId="AcroExch.Document.DC">
                  <p:embed/>
                </p:oleObj>
              </mc:Choice>
              <mc:Fallback>
                <p:oleObj name="Acrobat Document" r:id="rId3" imgW="5759438" imgH="8458200" progId="AcroExch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EE8CEB6F-AD65-4A4F-B474-45048599D0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4776" y="168911"/>
                        <a:ext cx="4454198" cy="6541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2C3E742-B1D9-4841-907E-3D44476BA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01" y="2196084"/>
            <a:ext cx="1789955" cy="17655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3B329D-5B05-448C-8B90-256B80DFF0A8}"/>
              </a:ext>
            </a:extLst>
          </p:cNvPr>
          <p:cNvSpPr/>
          <p:nvPr/>
        </p:nvSpPr>
        <p:spPr>
          <a:xfrm>
            <a:off x="5801959" y="1216372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7100FF"/>
                </a:solidFill>
                <a:latin typeface="MyriadPro-Regular"/>
              </a:rPr>
              <a:t>Du 29 avril au 9 juin 2024</a:t>
            </a:r>
          </a:p>
          <a:p>
            <a:pPr algn="ctr"/>
            <a:endParaRPr lang="fr-FR" sz="28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8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8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b="1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r>
              <a:rPr lang="fr-FR" sz="2800" dirty="0">
                <a:solidFill>
                  <a:srgbClr val="7100FF"/>
                </a:solidFill>
                <a:latin typeface="MyriadPro-Regular"/>
              </a:rPr>
              <a:t>ou </a:t>
            </a:r>
            <a:r>
              <a:rPr lang="fr-FR" sz="2800" b="1" dirty="0">
                <a:solidFill>
                  <a:srgbClr val="7100FF"/>
                </a:solidFill>
                <a:latin typeface="Gotham-Bold"/>
              </a:rPr>
              <a:t>RENDEZ-VOUS</a:t>
            </a:r>
          </a:p>
          <a:p>
            <a:pPr algn="ctr"/>
            <a:r>
              <a:rPr lang="fr-FR" sz="2800" dirty="0">
                <a:solidFill>
                  <a:srgbClr val="7100FF"/>
                </a:solidFill>
                <a:latin typeface="MyriadPro-Regular"/>
              </a:rPr>
              <a:t>sur </a:t>
            </a:r>
            <a:r>
              <a:rPr lang="fr-FR" sz="2800" b="1" dirty="0">
                <a:solidFill>
                  <a:srgbClr val="7100FF"/>
                </a:solidFill>
                <a:latin typeface="Gotham-Bold"/>
              </a:rPr>
              <a:t>consultations.</a:t>
            </a:r>
          </a:p>
          <a:p>
            <a:pPr algn="ctr"/>
            <a:r>
              <a:rPr lang="fr-FR" sz="2800" b="1" dirty="0">
                <a:solidFill>
                  <a:srgbClr val="7100FF"/>
                </a:solidFill>
                <a:latin typeface="Gotham-Bold"/>
              </a:rPr>
              <a:t>champigny-sur-marne.fr</a:t>
            </a:r>
            <a:endParaRPr lang="fr-FR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4C439-74A7-48E2-9D2F-517435F6AF82}"/>
              </a:ext>
            </a:extLst>
          </p:cNvPr>
          <p:cNvSpPr/>
          <p:nvPr/>
        </p:nvSpPr>
        <p:spPr>
          <a:xfrm>
            <a:off x="7707613" y="3961631"/>
            <a:ext cx="2422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7100FF"/>
                </a:solidFill>
                <a:latin typeface="Gotham-Bold"/>
              </a:rPr>
              <a:t>FLASHEZ-MOI !</a:t>
            </a:r>
          </a:p>
        </p:txBody>
      </p:sp>
    </p:spTree>
    <p:extLst>
      <p:ext uri="{BB962C8B-B14F-4D97-AF65-F5344CB8AC3E}">
        <p14:creationId xmlns:p14="http://schemas.microsoft.com/office/powerpoint/2010/main" val="3330916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11C40C-8986-4D02-AE5E-F49A81FBCE3F}"/>
              </a:ext>
            </a:extLst>
          </p:cNvPr>
          <p:cNvSpPr/>
          <p:nvPr/>
        </p:nvSpPr>
        <p:spPr>
          <a:xfrm>
            <a:off x="5908717" y="1854673"/>
            <a:ext cx="6086308" cy="338809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FBA31-2893-41D8-A508-895BB15EA7E7}"/>
              </a:ext>
            </a:extLst>
          </p:cNvPr>
          <p:cNvSpPr/>
          <p:nvPr/>
        </p:nvSpPr>
        <p:spPr>
          <a:xfrm>
            <a:off x="120363" y="1410320"/>
            <a:ext cx="5684034" cy="4291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392D543-C778-467A-8A1C-594DFBE98558}"/>
              </a:ext>
            </a:extLst>
          </p:cNvPr>
          <p:cNvGrpSpPr/>
          <p:nvPr/>
        </p:nvGrpSpPr>
        <p:grpSpPr>
          <a:xfrm>
            <a:off x="155785" y="1507654"/>
            <a:ext cx="5696458" cy="3910584"/>
            <a:chOff x="6063901" y="981075"/>
            <a:chExt cx="5249666" cy="37693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0DA366-0AF0-468A-B332-ACC47053B286}"/>
                </a:ext>
              </a:extLst>
            </p:cNvPr>
            <p:cNvSpPr/>
            <p:nvPr/>
          </p:nvSpPr>
          <p:spPr>
            <a:xfrm>
              <a:off x="6063901" y="1204279"/>
              <a:ext cx="2680480" cy="3207789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4701" t="29582" r="4701" b="2958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78E0FD5C-E03C-469C-9EAF-645B972A7C4A}"/>
                </a:ext>
              </a:extLst>
            </p:cNvPr>
            <p:cNvSpPr/>
            <p:nvPr/>
          </p:nvSpPr>
          <p:spPr>
            <a:xfrm>
              <a:off x="6500173" y="2358306"/>
              <a:ext cx="2025384" cy="2013037"/>
            </a:xfrm>
            <a:custGeom>
              <a:avLst/>
              <a:gdLst>
                <a:gd name="connsiteX0" fmla="*/ 0 w 2025384"/>
                <a:gd name="connsiteY0" fmla="*/ 0 h 2013037"/>
                <a:gd name="connsiteX1" fmla="*/ 2025384 w 2025384"/>
                <a:gd name="connsiteY1" fmla="*/ 0 h 2013037"/>
                <a:gd name="connsiteX2" fmla="*/ 2025384 w 2025384"/>
                <a:gd name="connsiteY2" fmla="*/ 2013037 h 2013037"/>
                <a:gd name="connsiteX3" fmla="*/ 0 w 2025384"/>
                <a:gd name="connsiteY3" fmla="*/ 2013037 h 2013037"/>
                <a:gd name="connsiteX4" fmla="*/ 0 w 2025384"/>
                <a:gd name="connsiteY4" fmla="*/ 0 h 201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384" h="2013037">
                  <a:moveTo>
                    <a:pt x="0" y="0"/>
                  </a:moveTo>
                  <a:lnTo>
                    <a:pt x="2025384" y="0"/>
                  </a:lnTo>
                  <a:lnTo>
                    <a:pt x="2025384" y="2013037"/>
                  </a:lnTo>
                  <a:lnTo>
                    <a:pt x="0" y="201303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0" tIns="127000" rIns="127000" bIns="127000" numCol="1" spcCol="1270" anchor="b" anchorCtr="0">
              <a:noAutofit/>
            </a:bodyPr>
            <a:lstStyle/>
            <a:p>
              <a:pPr marL="0" lvl="0" indent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0" kern="120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352359C-0D5F-44B3-9E06-CB473FC4F552}"/>
                </a:ext>
              </a:extLst>
            </p:cNvPr>
            <p:cNvSpPr/>
            <p:nvPr/>
          </p:nvSpPr>
          <p:spPr>
            <a:xfrm>
              <a:off x="8843190" y="981075"/>
              <a:ext cx="613052" cy="613052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11977" t="3203" r="11977" b="3203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018AAC0-3BF5-411D-9113-77FB77D3786F}"/>
                </a:ext>
              </a:extLst>
            </p:cNvPr>
            <p:cNvSpPr/>
            <p:nvPr/>
          </p:nvSpPr>
          <p:spPr>
            <a:xfrm>
              <a:off x="9535730" y="981209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 la voirie communale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EDFB846-2D41-4811-8DF8-D97DC2AF3B77}"/>
                </a:ext>
              </a:extLst>
            </p:cNvPr>
            <p:cNvSpPr/>
            <p:nvPr/>
          </p:nvSpPr>
          <p:spPr>
            <a:xfrm>
              <a:off x="8850479" y="1689549"/>
              <a:ext cx="613052" cy="613052"/>
            </a:xfrm>
            <a:prstGeom prst="ellipse">
              <a:avLst/>
            </a:prstGeom>
            <a:blipFill>
              <a:blip r:embed="rId5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D704A88D-4389-4C1E-9259-A6EBAB4F9F60}"/>
                </a:ext>
              </a:extLst>
            </p:cNvPr>
            <p:cNvSpPr/>
            <p:nvPr/>
          </p:nvSpPr>
          <p:spPr>
            <a:xfrm>
              <a:off x="9535730" y="1704611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tationnement et circulation</a:t>
              </a:r>
              <a:r>
                <a:rPr lang="fr-FR" sz="20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" name="Ellipse 23" descr="Scène de forêt">
              <a:extLst>
                <a:ext uri="{FF2B5EF4-FFF2-40B4-BE49-F238E27FC236}">
                  <a16:creationId xmlns:a16="http://schemas.microsoft.com/office/drawing/2014/main" id="{78EB65FC-D27E-48BE-A5E4-925C7029DC52}"/>
                </a:ext>
              </a:extLst>
            </p:cNvPr>
            <p:cNvSpPr/>
            <p:nvPr/>
          </p:nvSpPr>
          <p:spPr>
            <a:xfrm>
              <a:off x="8843190" y="2412951"/>
              <a:ext cx="613052" cy="613052"/>
            </a:xfrm>
            <a:prstGeom prst="ellipse">
              <a:avLst/>
            </a:prstGeom>
            <a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09E2860D-C5DE-49B8-A261-7C5B044BC9A1}"/>
                </a:ext>
              </a:extLst>
            </p:cNvPr>
            <p:cNvSpPr/>
            <p:nvPr/>
          </p:nvSpPr>
          <p:spPr>
            <a:xfrm>
              <a:off x="9535730" y="2428013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des espaces verts communaux</a:t>
              </a:r>
            </a:p>
          </p:txBody>
        </p:sp>
        <p:sp>
          <p:nvSpPr>
            <p:cNvPr id="26" name="Ellipse 25" descr="École">
              <a:extLst>
                <a:ext uri="{FF2B5EF4-FFF2-40B4-BE49-F238E27FC236}">
                  <a16:creationId xmlns:a16="http://schemas.microsoft.com/office/drawing/2014/main" id="{0805641A-F49C-45B1-87FE-EAEC850B478A}"/>
                </a:ext>
              </a:extLst>
            </p:cNvPr>
            <p:cNvSpPr/>
            <p:nvPr/>
          </p:nvSpPr>
          <p:spPr>
            <a:xfrm>
              <a:off x="8843190" y="3136353"/>
              <a:ext cx="613052" cy="613052"/>
            </a:xfrm>
            <a:prstGeom prst="ellipse">
              <a:avLst/>
            </a:prstGeom>
            <a:blipFill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3F90DC2-72C6-47BC-B30B-AE72D6A6969D}"/>
                </a:ext>
              </a:extLst>
            </p:cNvPr>
            <p:cNvSpPr/>
            <p:nvPr/>
          </p:nvSpPr>
          <p:spPr>
            <a:xfrm>
              <a:off x="9535730" y="3151415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AC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Construction et entretien des écoles 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7DCCBFA-8F10-44AA-AA11-BC97608B72F7}"/>
                </a:ext>
              </a:extLst>
            </p:cNvPr>
            <p:cNvSpPr/>
            <p:nvPr/>
          </p:nvSpPr>
          <p:spPr>
            <a:xfrm>
              <a:off x="8828667" y="3956381"/>
              <a:ext cx="642098" cy="794019"/>
            </a:xfrm>
            <a:prstGeom prst="ellipse">
              <a:avLst/>
            </a:prstGeom>
            <a:blipFill dpi="0" rotWithShape="1">
              <a:blip r:embed="rId10">
                <a:extLst>
                  <a:ext uri="{837473B0-CC2E-450A-ABE3-18F120FF3D39}">
                    <a1611:picAttrSrcUrl xmlns:a1611="http://schemas.microsoft.com/office/drawing/2016/11/main" r:id="rId11"/>
                  </a:ext>
                </a:extLst>
              </a:blip>
              <a:srcRect/>
              <a:stretch>
                <a:fillRect l="2528" t="13868" r="2528" b="13868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8BD9A06-76C9-4FDA-86C3-AF56FB4742C3}"/>
                </a:ext>
              </a:extLst>
            </p:cNvPr>
            <p:cNvSpPr/>
            <p:nvPr/>
          </p:nvSpPr>
          <p:spPr>
            <a:xfrm>
              <a:off x="9559947" y="3956381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AC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Police Municipale</a:t>
              </a:r>
            </a:p>
          </p:txBody>
        </p:sp>
      </p:grpSp>
      <p:sp>
        <p:nvSpPr>
          <p:cNvPr id="38" name="Titre 1">
            <a:extLst>
              <a:ext uri="{FF2B5EF4-FFF2-40B4-BE49-F238E27FC236}">
                <a16:creationId xmlns:a16="http://schemas.microsoft.com/office/drawing/2014/main" id="{9DBC15D4-343F-4390-A1E8-BCEF33F14955}"/>
              </a:ext>
            </a:extLst>
          </p:cNvPr>
          <p:cNvSpPr txBox="1">
            <a:spLocks/>
          </p:cNvSpPr>
          <p:nvPr/>
        </p:nvSpPr>
        <p:spPr>
          <a:xfrm>
            <a:off x="3402823" y="350833"/>
            <a:ext cx="5857584" cy="13436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Répartition des compétences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A45CB27-4EBD-41F9-ACAE-16CCF5E878FD}"/>
              </a:ext>
            </a:extLst>
          </p:cNvPr>
          <p:cNvGrpSpPr/>
          <p:nvPr/>
        </p:nvGrpSpPr>
        <p:grpSpPr>
          <a:xfrm>
            <a:off x="6053156" y="1876338"/>
            <a:ext cx="5851121" cy="2996225"/>
            <a:chOff x="3149285" y="1899764"/>
            <a:chExt cx="6525350" cy="4095890"/>
          </a:xfrm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BD14C2DF-1F72-45F4-A29D-EEDDE60DE3B6}"/>
                </a:ext>
              </a:extLst>
            </p:cNvPr>
            <p:cNvSpPr/>
            <p:nvPr/>
          </p:nvSpPr>
          <p:spPr>
            <a:xfrm>
              <a:off x="3149285" y="3447874"/>
              <a:ext cx="2387775" cy="2373219"/>
            </a:xfrm>
            <a:custGeom>
              <a:avLst/>
              <a:gdLst>
                <a:gd name="connsiteX0" fmla="*/ 0 w 2387775"/>
                <a:gd name="connsiteY0" fmla="*/ 0 h 2373219"/>
                <a:gd name="connsiteX1" fmla="*/ 2387775 w 2387775"/>
                <a:gd name="connsiteY1" fmla="*/ 0 h 2373219"/>
                <a:gd name="connsiteX2" fmla="*/ 2387775 w 2387775"/>
                <a:gd name="connsiteY2" fmla="*/ 2373219 h 2373219"/>
                <a:gd name="connsiteX3" fmla="*/ 0 w 2387775"/>
                <a:gd name="connsiteY3" fmla="*/ 2373219 h 2373219"/>
                <a:gd name="connsiteX4" fmla="*/ 0 w 2387775"/>
                <a:gd name="connsiteY4" fmla="*/ 0 h 2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7775" h="2373219">
                  <a:moveTo>
                    <a:pt x="0" y="0"/>
                  </a:moveTo>
                  <a:lnTo>
                    <a:pt x="2387775" y="0"/>
                  </a:lnTo>
                  <a:lnTo>
                    <a:pt x="2387775" y="2373219"/>
                  </a:lnTo>
                  <a:lnTo>
                    <a:pt x="0" y="237321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860" tIns="149860" rIns="149860" bIns="149860" numCol="1" spcCol="1270" anchor="b" anchorCtr="0">
              <a:noAutofit/>
            </a:bodyPr>
            <a:lstStyle/>
            <a:p>
              <a:pPr marL="0" lvl="0" indent="0" algn="l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900" kern="1200" dirty="0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BEEF4D4-C441-4047-B9ED-1451D037F0F1}"/>
                </a:ext>
              </a:extLst>
            </p:cNvPr>
            <p:cNvSpPr/>
            <p:nvPr/>
          </p:nvSpPr>
          <p:spPr>
            <a:xfrm>
              <a:off x="5934636" y="1899764"/>
              <a:ext cx="927154" cy="927155"/>
            </a:xfrm>
            <a:prstGeom prst="ellipse">
              <a:avLst/>
            </a:prstGeom>
            <a:blipFill dpi="0" rotWithShape="1">
              <a:blip r:embed="rId12"/>
              <a:srcRect/>
              <a:stretch>
                <a:fillRect l="4168" t="-425" r="4168" b="-425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8BFB7519-1130-4F2C-881D-43ABE069B93A}"/>
                </a:ext>
              </a:extLst>
            </p:cNvPr>
            <p:cNvSpPr/>
            <p:nvPr/>
          </p:nvSpPr>
          <p:spPr>
            <a:xfrm>
              <a:off x="7004498" y="1927378"/>
              <a:ext cx="2475968" cy="724747"/>
            </a:xfrm>
            <a:custGeom>
              <a:avLst/>
              <a:gdLst>
                <a:gd name="connsiteX0" fmla="*/ 0 w 2475968"/>
                <a:gd name="connsiteY0" fmla="*/ 0 h 724747"/>
                <a:gd name="connsiteX1" fmla="*/ 2475968 w 2475968"/>
                <a:gd name="connsiteY1" fmla="*/ 0 h 724747"/>
                <a:gd name="connsiteX2" fmla="*/ 2475968 w 2475968"/>
                <a:gd name="connsiteY2" fmla="*/ 724747 h 724747"/>
                <a:gd name="connsiteX3" fmla="*/ 0 w 2475968"/>
                <a:gd name="connsiteY3" fmla="*/ 724747 h 724747"/>
                <a:gd name="connsiteX4" fmla="*/ 0 w 2475968"/>
                <a:gd name="connsiteY4" fmla="*/ 0 h 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968" h="724747">
                  <a:moveTo>
                    <a:pt x="0" y="0"/>
                  </a:moveTo>
                  <a:lnTo>
                    <a:pt x="2475968" y="0"/>
                  </a:lnTo>
                  <a:lnTo>
                    <a:pt x="2475968" y="724747"/>
                  </a:lnTo>
                  <a:lnTo>
                    <a:pt x="0" y="7247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des espaces intérieurs et extérieurs</a:t>
              </a:r>
            </a:p>
          </p:txBody>
        </p:sp>
        <p:sp>
          <p:nvSpPr>
            <p:cNvPr id="68" name="Ellipse 67" descr="Marketing">
              <a:extLst>
                <a:ext uri="{FF2B5EF4-FFF2-40B4-BE49-F238E27FC236}">
                  <a16:creationId xmlns:a16="http://schemas.microsoft.com/office/drawing/2014/main" id="{26E13E25-E8DE-4BF9-B643-2B23AEA2BD5D}"/>
                </a:ext>
              </a:extLst>
            </p:cNvPr>
            <p:cNvSpPr/>
            <p:nvPr/>
          </p:nvSpPr>
          <p:spPr>
            <a:xfrm>
              <a:off x="6011210" y="2931462"/>
              <a:ext cx="927154" cy="927155"/>
            </a:xfrm>
            <a:prstGeom prst="ellipse">
              <a:avLst/>
            </a:prstGeom>
            <a:blipFill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3DFC819B-E187-49E2-8027-72221696F3BF}"/>
                </a:ext>
              </a:extLst>
            </p:cNvPr>
            <p:cNvSpPr/>
            <p:nvPr/>
          </p:nvSpPr>
          <p:spPr>
            <a:xfrm>
              <a:off x="7004498" y="3021421"/>
              <a:ext cx="2475968" cy="724747"/>
            </a:xfrm>
            <a:custGeom>
              <a:avLst/>
              <a:gdLst>
                <a:gd name="connsiteX0" fmla="*/ 0 w 2475968"/>
                <a:gd name="connsiteY0" fmla="*/ 0 h 724747"/>
                <a:gd name="connsiteX1" fmla="*/ 2475968 w 2475968"/>
                <a:gd name="connsiteY1" fmla="*/ 0 h 724747"/>
                <a:gd name="connsiteX2" fmla="*/ 2475968 w 2475968"/>
                <a:gd name="connsiteY2" fmla="*/ 724747 h 724747"/>
                <a:gd name="connsiteX3" fmla="*/ 0 w 2475968"/>
                <a:gd name="connsiteY3" fmla="*/ 724747 h 724747"/>
                <a:gd name="connsiteX4" fmla="*/ 0 w 2475968"/>
                <a:gd name="connsiteY4" fmla="*/ 0 h 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968" h="724747">
                  <a:moveTo>
                    <a:pt x="0" y="0"/>
                  </a:moveTo>
                  <a:lnTo>
                    <a:pt x="2475968" y="0"/>
                  </a:lnTo>
                  <a:lnTo>
                    <a:pt x="2475968" y="724747"/>
                  </a:lnTo>
                  <a:lnTo>
                    <a:pt x="0" y="7247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Sensibilisation des résidents </a:t>
              </a: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4AAB0443-1F49-48B1-A3F6-57E93E3A79AA}"/>
                </a:ext>
              </a:extLst>
            </p:cNvPr>
            <p:cNvSpPr/>
            <p:nvPr/>
          </p:nvSpPr>
          <p:spPr>
            <a:xfrm>
              <a:off x="5776997" y="3958046"/>
              <a:ext cx="1080775" cy="1068110"/>
            </a:xfrm>
            <a:prstGeom prst="ellipse">
              <a:avLst/>
            </a:prstGeom>
            <a:blipFill dpi="0" rotWithShape="1">
              <a:blip r:embed="rId15"/>
              <a:srcRect/>
              <a:stretch>
                <a:fillRect l="-2707" t="10733" r="-2707" b="10733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738105AB-1256-4734-93F9-CA4A6C7B4B3A}"/>
                </a:ext>
              </a:extLst>
            </p:cNvPr>
            <p:cNvSpPr/>
            <p:nvPr/>
          </p:nvSpPr>
          <p:spPr>
            <a:xfrm>
              <a:off x="7004498" y="4185941"/>
              <a:ext cx="2475968" cy="724747"/>
            </a:xfrm>
            <a:custGeom>
              <a:avLst/>
              <a:gdLst>
                <a:gd name="connsiteX0" fmla="*/ 0 w 2475968"/>
                <a:gd name="connsiteY0" fmla="*/ 0 h 724747"/>
                <a:gd name="connsiteX1" fmla="*/ 2475968 w 2475968"/>
                <a:gd name="connsiteY1" fmla="*/ 0 h 724747"/>
                <a:gd name="connsiteX2" fmla="*/ 2475968 w 2475968"/>
                <a:gd name="connsiteY2" fmla="*/ 724747 h 724747"/>
                <a:gd name="connsiteX3" fmla="*/ 0 w 2475968"/>
                <a:gd name="connsiteY3" fmla="*/ 724747 h 724747"/>
                <a:gd name="connsiteX4" fmla="*/ 0 w 2475968"/>
                <a:gd name="connsiteY4" fmla="*/ 0 h 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968" h="724747">
                  <a:moveTo>
                    <a:pt x="0" y="0"/>
                  </a:moveTo>
                  <a:lnTo>
                    <a:pt x="2475968" y="0"/>
                  </a:lnTo>
                  <a:lnTo>
                    <a:pt x="2475968" y="724747"/>
                  </a:lnTo>
                  <a:lnTo>
                    <a:pt x="0" y="7247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Accompagnement des locataires</a:t>
              </a: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8F90BAE7-A763-4553-AE3F-6C7CDD193BEF}"/>
                </a:ext>
              </a:extLst>
            </p:cNvPr>
            <p:cNvSpPr/>
            <p:nvPr/>
          </p:nvSpPr>
          <p:spPr>
            <a:xfrm>
              <a:off x="5934636" y="5068500"/>
              <a:ext cx="927154" cy="927154"/>
            </a:xfrm>
            <a:prstGeom prst="ellipse">
              <a:avLst/>
            </a:prstGeom>
            <a:blipFill dpi="0" rotWithShape="1">
              <a:blip r:embed="rId1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2487" t="18325" r="2487" b="18325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B7623BB8-8812-4941-B87B-25B21CC41B58}"/>
                </a:ext>
              </a:extLst>
            </p:cNvPr>
            <p:cNvSpPr/>
            <p:nvPr/>
          </p:nvSpPr>
          <p:spPr>
            <a:xfrm>
              <a:off x="7097710" y="5010580"/>
              <a:ext cx="2576925" cy="927154"/>
            </a:xfrm>
            <a:custGeom>
              <a:avLst/>
              <a:gdLst>
                <a:gd name="connsiteX0" fmla="*/ 0 w 2576925"/>
                <a:gd name="connsiteY0" fmla="*/ 0 h 927154"/>
                <a:gd name="connsiteX1" fmla="*/ 2576925 w 2576925"/>
                <a:gd name="connsiteY1" fmla="*/ 0 h 927154"/>
                <a:gd name="connsiteX2" fmla="*/ 2576925 w 2576925"/>
                <a:gd name="connsiteY2" fmla="*/ 927154 h 927154"/>
                <a:gd name="connsiteX3" fmla="*/ 0 w 2576925"/>
                <a:gd name="connsiteY3" fmla="*/ 927154 h 927154"/>
                <a:gd name="connsiteX4" fmla="*/ 0 w 2576925"/>
                <a:gd name="connsiteY4" fmla="*/ 0 h 9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925" h="927154">
                  <a:moveTo>
                    <a:pt x="0" y="0"/>
                  </a:moveTo>
                  <a:lnTo>
                    <a:pt x="2576925" y="0"/>
                  </a:lnTo>
                  <a:lnTo>
                    <a:pt x="2576925" y="927154"/>
                  </a:lnTo>
                  <a:lnTo>
                    <a:pt x="0" y="9271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Animation du quartier</a:t>
              </a:r>
            </a:p>
          </p:txBody>
        </p:sp>
      </p:grpSp>
      <p:pic>
        <p:nvPicPr>
          <p:cNvPr id="74" name="Image 73">
            <a:extLst>
              <a:ext uri="{FF2B5EF4-FFF2-40B4-BE49-F238E27FC236}">
                <a16:creationId xmlns:a16="http://schemas.microsoft.com/office/drawing/2014/main" id="{E44B0C39-1BE5-4443-9ABD-B4E0BCFF64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44" y="2701494"/>
            <a:ext cx="2456194" cy="149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EA276B-FDCA-49CF-BB50-3C5299F656B1}"/>
              </a:ext>
            </a:extLst>
          </p:cNvPr>
          <p:cNvSpPr txBox="1"/>
          <p:nvPr/>
        </p:nvSpPr>
        <p:spPr>
          <a:xfrm>
            <a:off x="5970591" y="1966338"/>
            <a:ext cx="227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 bailleurs sociaux</a:t>
            </a:r>
          </a:p>
        </p:txBody>
      </p:sp>
    </p:spTree>
    <p:extLst>
      <p:ext uri="{BB962C8B-B14F-4D97-AF65-F5344CB8AC3E}">
        <p14:creationId xmlns:p14="http://schemas.microsoft.com/office/powerpoint/2010/main" val="13700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0419B8F-9231-45C4-B154-3B6EBB4044BB}"/>
              </a:ext>
            </a:extLst>
          </p:cNvPr>
          <p:cNvSpPr/>
          <p:nvPr/>
        </p:nvSpPr>
        <p:spPr>
          <a:xfrm>
            <a:off x="230560" y="993158"/>
            <a:ext cx="6148205" cy="2435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C9A2BFA-61CC-41C0-B84A-B66015208BBC}"/>
              </a:ext>
            </a:extLst>
          </p:cNvPr>
          <p:cNvGrpSpPr/>
          <p:nvPr/>
        </p:nvGrpSpPr>
        <p:grpSpPr>
          <a:xfrm>
            <a:off x="420729" y="1195544"/>
            <a:ext cx="5675271" cy="1911169"/>
            <a:chOff x="3132987" y="4268363"/>
            <a:chExt cx="4758694" cy="148921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8F110108-A9C3-4F39-9A9A-95706B80AE21}"/>
                </a:ext>
              </a:extLst>
            </p:cNvPr>
            <p:cNvSpPr/>
            <p:nvPr/>
          </p:nvSpPr>
          <p:spPr>
            <a:xfrm>
              <a:off x="3132987" y="4268363"/>
              <a:ext cx="1276827" cy="1489214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823" t="27107" r="-6823" b="27107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B53B5E3D-8104-4F69-A4AF-A494A8DBACBF}"/>
                </a:ext>
              </a:extLst>
            </p:cNvPr>
            <p:cNvSpPr/>
            <p:nvPr/>
          </p:nvSpPr>
          <p:spPr>
            <a:xfrm>
              <a:off x="3284936" y="4838890"/>
              <a:ext cx="899009" cy="893528"/>
            </a:xfrm>
            <a:custGeom>
              <a:avLst/>
              <a:gdLst>
                <a:gd name="connsiteX0" fmla="*/ 0 w 899009"/>
                <a:gd name="connsiteY0" fmla="*/ 0 h 893528"/>
                <a:gd name="connsiteX1" fmla="*/ 899009 w 899009"/>
                <a:gd name="connsiteY1" fmla="*/ 0 h 893528"/>
                <a:gd name="connsiteX2" fmla="*/ 899009 w 899009"/>
                <a:gd name="connsiteY2" fmla="*/ 893528 h 893528"/>
                <a:gd name="connsiteX3" fmla="*/ 0 w 899009"/>
                <a:gd name="connsiteY3" fmla="*/ 893528 h 893528"/>
                <a:gd name="connsiteX4" fmla="*/ 0 w 899009"/>
                <a:gd name="connsiteY4" fmla="*/ 0 h 89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009" h="893528">
                  <a:moveTo>
                    <a:pt x="0" y="0"/>
                  </a:moveTo>
                  <a:lnTo>
                    <a:pt x="899009" y="0"/>
                  </a:lnTo>
                  <a:lnTo>
                    <a:pt x="899009" y="893528"/>
                  </a:lnTo>
                  <a:lnTo>
                    <a:pt x="0" y="8935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b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200" kern="1200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EA33F37-3027-40FE-B0E4-D114D3DA82C9}"/>
                </a:ext>
              </a:extLst>
            </p:cNvPr>
            <p:cNvSpPr/>
            <p:nvPr/>
          </p:nvSpPr>
          <p:spPr>
            <a:xfrm>
              <a:off x="5394934" y="4285173"/>
              <a:ext cx="2496747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Gestion et entretien des collèges</a:t>
              </a:r>
              <a:endParaRPr lang="fr-FR" sz="2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1FF49EC1-D677-407F-96EC-14A1CC98F5DA}"/>
                </a:ext>
              </a:extLst>
            </p:cNvPr>
            <p:cNvSpPr/>
            <p:nvPr/>
          </p:nvSpPr>
          <p:spPr>
            <a:xfrm>
              <a:off x="4649898" y="5311002"/>
              <a:ext cx="402087" cy="402087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BF22C21D-D2D7-4A44-8921-EC2F79E88304}"/>
                </a:ext>
              </a:extLst>
            </p:cNvPr>
            <p:cNvSpPr/>
            <p:nvPr/>
          </p:nvSpPr>
          <p:spPr>
            <a:xfrm>
              <a:off x="5210953" y="5328077"/>
              <a:ext cx="2621023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 la voirie départementale</a:t>
              </a:r>
            </a:p>
          </p:txBody>
        </p:sp>
      </p:grpSp>
      <p:sp>
        <p:nvSpPr>
          <p:cNvPr id="38" name="Titre 1">
            <a:extLst>
              <a:ext uri="{FF2B5EF4-FFF2-40B4-BE49-F238E27FC236}">
                <a16:creationId xmlns:a16="http://schemas.microsoft.com/office/drawing/2014/main" id="{9DBC15D4-343F-4390-A1E8-BCEF33F14955}"/>
              </a:ext>
            </a:extLst>
          </p:cNvPr>
          <p:cNvSpPr txBox="1">
            <a:spLocks/>
          </p:cNvSpPr>
          <p:nvPr/>
        </p:nvSpPr>
        <p:spPr>
          <a:xfrm>
            <a:off x="3569292" y="190906"/>
            <a:ext cx="5857584" cy="13436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Répartition des compétences</a:t>
            </a:r>
          </a:p>
        </p:txBody>
      </p:sp>
      <p:sp>
        <p:nvSpPr>
          <p:cNvPr id="39" name="Ellipse 38" descr="Scène de forêt">
            <a:extLst>
              <a:ext uri="{FF2B5EF4-FFF2-40B4-BE49-F238E27FC236}">
                <a16:creationId xmlns:a16="http://schemas.microsoft.com/office/drawing/2014/main" id="{99E74A4E-A556-4AE0-B044-644F07496FE7}"/>
              </a:ext>
            </a:extLst>
          </p:cNvPr>
          <p:cNvSpPr/>
          <p:nvPr/>
        </p:nvSpPr>
        <p:spPr>
          <a:xfrm>
            <a:off x="2110746" y="1768791"/>
            <a:ext cx="665228" cy="587736"/>
          </a:xfrm>
          <a:prstGeom prst="ellipse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E649BDC6-C131-413E-B6F6-6D967EBD15F3}"/>
              </a:ext>
            </a:extLst>
          </p:cNvPr>
          <p:cNvSpPr/>
          <p:nvPr/>
        </p:nvSpPr>
        <p:spPr>
          <a:xfrm>
            <a:off x="2996647" y="1752576"/>
            <a:ext cx="2977648" cy="587736"/>
          </a:xfrm>
          <a:custGeom>
            <a:avLst/>
            <a:gdLst>
              <a:gd name="connsiteX0" fmla="*/ 0 w 1753620"/>
              <a:gd name="connsiteY0" fmla="*/ 0 h 613052"/>
              <a:gd name="connsiteX1" fmla="*/ 1753620 w 1753620"/>
              <a:gd name="connsiteY1" fmla="*/ 0 h 613052"/>
              <a:gd name="connsiteX2" fmla="*/ 1753620 w 1753620"/>
              <a:gd name="connsiteY2" fmla="*/ 613052 h 613052"/>
              <a:gd name="connsiteX3" fmla="*/ 0 w 1753620"/>
              <a:gd name="connsiteY3" fmla="*/ 613052 h 613052"/>
              <a:gd name="connsiteX4" fmla="*/ 0 w 1753620"/>
              <a:gd name="connsiteY4" fmla="*/ 0 h 6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3620" h="613052">
                <a:moveTo>
                  <a:pt x="0" y="0"/>
                </a:moveTo>
                <a:lnTo>
                  <a:pt x="1753620" y="0"/>
                </a:lnTo>
                <a:lnTo>
                  <a:pt x="1753620" y="613052"/>
                </a:lnTo>
                <a:lnTo>
                  <a:pt x="0" y="6130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20320" rIns="4064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Entretien des espaces verts départementaux</a:t>
            </a:r>
          </a:p>
        </p:txBody>
      </p:sp>
      <p:sp>
        <p:nvSpPr>
          <p:cNvPr id="42" name="Ellipse 41" descr="École">
            <a:extLst>
              <a:ext uri="{FF2B5EF4-FFF2-40B4-BE49-F238E27FC236}">
                <a16:creationId xmlns:a16="http://schemas.microsoft.com/office/drawing/2014/main" id="{66BA6586-D52A-4DF3-A6C8-1CC2AD06322C}"/>
              </a:ext>
            </a:extLst>
          </p:cNvPr>
          <p:cNvSpPr/>
          <p:nvPr/>
        </p:nvSpPr>
        <p:spPr>
          <a:xfrm>
            <a:off x="2201256" y="1071629"/>
            <a:ext cx="596947" cy="679608"/>
          </a:xfrm>
          <a:prstGeom prst="ellipse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C14974A-A7F8-4BB3-9E82-C2E2FCB43F4C}"/>
              </a:ext>
            </a:extLst>
          </p:cNvPr>
          <p:cNvSpPr/>
          <p:nvPr/>
        </p:nvSpPr>
        <p:spPr>
          <a:xfrm>
            <a:off x="6484127" y="2303577"/>
            <a:ext cx="5606830" cy="2623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7B6DCFD1-B978-495E-A564-AB55949DD1F3}"/>
              </a:ext>
            </a:extLst>
          </p:cNvPr>
          <p:cNvGrpSpPr/>
          <p:nvPr/>
        </p:nvGrpSpPr>
        <p:grpSpPr>
          <a:xfrm>
            <a:off x="5998884" y="2458998"/>
            <a:ext cx="5970164" cy="3378127"/>
            <a:chOff x="3284936" y="3100126"/>
            <a:chExt cx="5005961" cy="2632292"/>
          </a:xfrm>
        </p:grpSpPr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34B6B12F-A358-4E56-8AE7-012B6F2E5C0D}"/>
                </a:ext>
              </a:extLst>
            </p:cNvPr>
            <p:cNvSpPr/>
            <p:nvPr/>
          </p:nvSpPr>
          <p:spPr>
            <a:xfrm>
              <a:off x="3284936" y="4838890"/>
              <a:ext cx="899009" cy="893528"/>
            </a:xfrm>
            <a:custGeom>
              <a:avLst/>
              <a:gdLst>
                <a:gd name="connsiteX0" fmla="*/ 0 w 899009"/>
                <a:gd name="connsiteY0" fmla="*/ 0 h 893528"/>
                <a:gd name="connsiteX1" fmla="*/ 899009 w 899009"/>
                <a:gd name="connsiteY1" fmla="*/ 0 h 893528"/>
                <a:gd name="connsiteX2" fmla="*/ 899009 w 899009"/>
                <a:gd name="connsiteY2" fmla="*/ 893528 h 893528"/>
                <a:gd name="connsiteX3" fmla="*/ 0 w 899009"/>
                <a:gd name="connsiteY3" fmla="*/ 893528 h 893528"/>
                <a:gd name="connsiteX4" fmla="*/ 0 w 899009"/>
                <a:gd name="connsiteY4" fmla="*/ 0 h 89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009" h="893528">
                  <a:moveTo>
                    <a:pt x="0" y="0"/>
                  </a:moveTo>
                  <a:lnTo>
                    <a:pt x="899009" y="0"/>
                  </a:lnTo>
                  <a:lnTo>
                    <a:pt x="899009" y="893528"/>
                  </a:lnTo>
                  <a:lnTo>
                    <a:pt x="0" y="8935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b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200" kern="1200" dirty="0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4DFBF9EC-1B54-4D93-A67E-8F9E12466738}"/>
                </a:ext>
              </a:extLst>
            </p:cNvPr>
            <p:cNvSpPr/>
            <p:nvPr/>
          </p:nvSpPr>
          <p:spPr>
            <a:xfrm>
              <a:off x="5747714" y="3100126"/>
              <a:ext cx="2496747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Gestion et entretien des lycées</a:t>
              </a:r>
              <a:endParaRPr lang="fr-FR" sz="2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CCFA7418-FEF0-4340-AE18-EC9A99B10E9A}"/>
                </a:ext>
              </a:extLst>
            </p:cNvPr>
            <p:cNvSpPr/>
            <p:nvPr/>
          </p:nvSpPr>
          <p:spPr>
            <a:xfrm>
              <a:off x="5669874" y="4500820"/>
              <a:ext cx="2621023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(Ile De France Mobilités) 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5443740A-4261-4DC6-83D3-2E8E39A22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488" y="3144395"/>
            <a:ext cx="1671295" cy="111217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2BE81050-4D73-4765-BE00-0C1F42437A76}"/>
              </a:ext>
            </a:extLst>
          </p:cNvPr>
          <p:cNvSpPr/>
          <p:nvPr/>
        </p:nvSpPr>
        <p:spPr>
          <a:xfrm>
            <a:off x="230560" y="3915713"/>
            <a:ext cx="6086308" cy="2490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 descr="École">
            <a:extLst>
              <a:ext uri="{FF2B5EF4-FFF2-40B4-BE49-F238E27FC236}">
                <a16:creationId xmlns:a16="http://schemas.microsoft.com/office/drawing/2014/main" id="{842E48AB-1220-463A-9332-32CCA1E6A581}"/>
              </a:ext>
            </a:extLst>
          </p:cNvPr>
          <p:cNvSpPr/>
          <p:nvPr/>
        </p:nvSpPr>
        <p:spPr>
          <a:xfrm>
            <a:off x="8524572" y="2303577"/>
            <a:ext cx="596947" cy="679608"/>
          </a:xfrm>
          <a:prstGeom prst="ellipse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221B400F-9788-4AFB-90C0-137734A2F9A4}"/>
              </a:ext>
            </a:extLst>
          </p:cNvPr>
          <p:cNvGrpSpPr/>
          <p:nvPr/>
        </p:nvGrpSpPr>
        <p:grpSpPr>
          <a:xfrm>
            <a:off x="402840" y="4001154"/>
            <a:ext cx="5693160" cy="2399389"/>
            <a:chOff x="-43038" y="1029609"/>
            <a:chExt cx="4890238" cy="239938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5BAEA21-8FD4-440E-B292-0F7D014999E5}"/>
                </a:ext>
              </a:extLst>
            </p:cNvPr>
            <p:cNvSpPr/>
            <p:nvPr/>
          </p:nvSpPr>
          <p:spPr>
            <a:xfrm>
              <a:off x="-43038" y="1114313"/>
              <a:ext cx="1519908" cy="2181872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472" t="23395" r="14472" b="2586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E53738AE-86C6-450C-AA6D-113881892F0F}"/>
                </a:ext>
              </a:extLst>
            </p:cNvPr>
            <p:cNvSpPr/>
            <p:nvPr/>
          </p:nvSpPr>
          <p:spPr>
            <a:xfrm>
              <a:off x="203861" y="1923722"/>
              <a:ext cx="1317152" cy="1309123"/>
            </a:xfrm>
            <a:custGeom>
              <a:avLst/>
              <a:gdLst>
                <a:gd name="connsiteX0" fmla="*/ 0 w 1317152"/>
                <a:gd name="connsiteY0" fmla="*/ 0 h 1309123"/>
                <a:gd name="connsiteX1" fmla="*/ 1317152 w 1317152"/>
                <a:gd name="connsiteY1" fmla="*/ 0 h 1309123"/>
                <a:gd name="connsiteX2" fmla="*/ 1317152 w 1317152"/>
                <a:gd name="connsiteY2" fmla="*/ 1309123 h 1309123"/>
                <a:gd name="connsiteX3" fmla="*/ 0 w 1317152"/>
                <a:gd name="connsiteY3" fmla="*/ 1309123 h 1309123"/>
                <a:gd name="connsiteX4" fmla="*/ 0 w 1317152"/>
                <a:gd name="connsiteY4" fmla="*/ 0 h 130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152" h="1309123">
                  <a:moveTo>
                    <a:pt x="0" y="0"/>
                  </a:moveTo>
                  <a:lnTo>
                    <a:pt x="1317152" y="0"/>
                  </a:lnTo>
                  <a:lnTo>
                    <a:pt x="1317152" y="1309123"/>
                  </a:lnTo>
                  <a:lnTo>
                    <a:pt x="0" y="130912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b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3200" kern="1200" dirty="0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95D225F-358B-41BA-8835-A53FDCD1C22D}"/>
                </a:ext>
              </a:extLst>
            </p:cNvPr>
            <p:cNvSpPr/>
            <p:nvPr/>
          </p:nvSpPr>
          <p:spPr>
            <a:xfrm>
              <a:off x="1709702" y="1029609"/>
              <a:ext cx="656832" cy="534530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 l="12487" t="5999" r="12487" b="599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1F0780B0-32DF-4AAF-B2B4-05AD6D9FED9C}"/>
                </a:ext>
              </a:extLst>
            </p:cNvPr>
            <p:cNvSpPr/>
            <p:nvPr/>
          </p:nvSpPr>
          <p:spPr>
            <a:xfrm>
              <a:off x="2541436" y="1043108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Enlèvement et gestion des encombrants</a:t>
              </a:r>
              <a:endParaRPr lang="fr-FR" sz="1600" b="1" kern="1200" dirty="0"/>
            </a:p>
          </p:txBody>
        </p:sp>
        <p:sp>
          <p:nvSpPr>
            <p:cNvPr id="101" name="Ellipse 100" descr="Recycler">
              <a:extLst>
                <a:ext uri="{FF2B5EF4-FFF2-40B4-BE49-F238E27FC236}">
                  <a16:creationId xmlns:a16="http://schemas.microsoft.com/office/drawing/2014/main" id="{98D04109-90A4-4FC1-85C4-AE5CA1821D64}"/>
                </a:ext>
              </a:extLst>
            </p:cNvPr>
            <p:cNvSpPr/>
            <p:nvPr/>
          </p:nvSpPr>
          <p:spPr>
            <a:xfrm>
              <a:off x="1777345" y="1651229"/>
              <a:ext cx="656832" cy="534530"/>
            </a:xfrm>
            <a:prstGeom prst="ellipse">
              <a:avLst/>
            </a:prstGeom>
            <a:blipFill>
              <a:blip r:embed="rId1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CEBD5F60-0913-4469-B4F0-694473D3F8BA}"/>
                </a:ext>
              </a:extLst>
            </p:cNvPr>
            <p:cNvSpPr/>
            <p:nvPr/>
          </p:nvSpPr>
          <p:spPr>
            <a:xfrm>
              <a:off x="2541436" y="1664728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Enlèvement et gestion des ordures ménagères</a:t>
              </a:r>
              <a:endParaRPr lang="fr-FR" sz="1600" b="1" kern="1200" dirty="0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FEBE2F3F-2E6C-4D1D-93C1-423178240FB8}"/>
                </a:ext>
              </a:extLst>
            </p:cNvPr>
            <p:cNvSpPr/>
            <p:nvPr/>
          </p:nvSpPr>
          <p:spPr>
            <a:xfrm>
              <a:off x="1709702" y="2272849"/>
              <a:ext cx="656832" cy="534530"/>
            </a:xfrm>
            <a:prstGeom prst="ellipse">
              <a:avLst/>
            </a:prstGeom>
            <a:blipFill>
              <a:blip r:embed="rId13">
                <a:extLs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A6E2F898-6EA8-4093-B338-4A53C71FE7F5}"/>
                </a:ext>
              </a:extLst>
            </p:cNvPr>
            <p:cNvSpPr/>
            <p:nvPr/>
          </p:nvSpPr>
          <p:spPr>
            <a:xfrm>
              <a:off x="2517064" y="2286347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Réseau et assainissement </a:t>
              </a:r>
              <a:endParaRPr lang="fr-FR" sz="1600" b="1" kern="1200" dirty="0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A5BA8982-E430-40BA-B75D-D08B62876817}"/>
                </a:ext>
              </a:extLst>
            </p:cNvPr>
            <p:cNvSpPr/>
            <p:nvPr/>
          </p:nvSpPr>
          <p:spPr>
            <a:xfrm>
              <a:off x="1709702" y="2894468"/>
              <a:ext cx="656832" cy="534530"/>
            </a:xfrm>
            <a:prstGeom prst="ellipse">
              <a:avLst/>
            </a:prstGeom>
            <a:blipFill dpi="0" rotWithShape="1">
              <a:blip r:embed="rId15"/>
              <a:srcRect/>
              <a:stretch>
                <a:fillRect l="1432" t="11657" r="1432" b="11657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701ECA8E-09E4-43A1-8418-E6D6F953C828}"/>
                </a:ext>
              </a:extLst>
            </p:cNvPr>
            <p:cNvSpPr/>
            <p:nvPr/>
          </p:nvSpPr>
          <p:spPr>
            <a:xfrm>
              <a:off x="2517064" y="2907967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 Local d'Urbanisme Intercommunale (PLUI)</a:t>
              </a:r>
              <a:endParaRPr lang="fr-FR" sz="1600" b="1" kern="1200" dirty="0"/>
            </a:p>
          </p:txBody>
        </p:sp>
      </p:grpSp>
      <p:pic>
        <p:nvPicPr>
          <p:cNvPr id="44" name="Image 43">
            <a:extLst>
              <a:ext uri="{FF2B5EF4-FFF2-40B4-BE49-F238E27FC236}">
                <a16:creationId xmlns:a16="http://schemas.microsoft.com/office/drawing/2014/main" id="{EDF60DD8-B626-44CA-AF95-9B7CD9AC7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524572" y="4187088"/>
            <a:ext cx="679608" cy="679608"/>
          </a:xfrm>
          <a:prstGeom prst="rect">
            <a:avLst/>
          </a:prstGeom>
        </p:spPr>
      </p:pic>
      <p:sp>
        <p:nvSpPr>
          <p:cNvPr id="107" name="Forme libre : forme 106">
            <a:extLst>
              <a:ext uri="{FF2B5EF4-FFF2-40B4-BE49-F238E27FC236}">
                <a16:creationId xmlns:a16="http://schemas.microsoft.com/office/drawing/2014/main" id="{2C51CC7A-C636-4251-8646-F2CD9B0FDF85}"/>
              </a:ext>
            </a:extLst>
          </p:cNvPr>
          <p:cNvSpPr/>
          <p:nvPr/>
        </p:nvSpPr>
        <p:spPr>
          <a:xfrm>
            <a:off x="9177279" y="3301540"/>
            <a:ext cx="3125861" cy="516015"/>
          </a:xfrm>
          <a:custGeom>
            <a:avLst/>
            <a:gdLst>
              <a:gd name="connsiteX0" fmla="*/ 0 w 2208580"/>
              <a:gd name="connsiteY0" fmla="*/ 0 h 402087"/>
              <a:gd name="connsiteX1" fmla="*/ 2208580 w 2208580"/>
              <a:gd name="connsiteY1" fmla="*/ 0 h 402087"/>
              <a:gd name="connsiteX2" fmla="*/ 2208580 w 2208580"/>
              <a:gd name="connsiteY2" fmla="*/ 402087 h 402087"/>
              <a:gd name="connsiteX3" fmla="*/ 0 w 2208580"/>
              <a:gd name="connsiteY3" fmla="*/ 402087 h 402087"/>
              <a:gd name="connsiteX4" fmla="*/ 0 w 2208580"/>
              <a:gd name="connsiteY4" fmla="*/ 0 h 40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8580" h="402087">
                <a:moveTo>
                  <a:pt x="0" y="0"/>
                </a:moveTo>
                <a:lnTo>
                  <a:pt x="2208580" y="0"/>
                </a:lnTo>
                <a:lnTo>
                  <a:pt x="2208580" y="402087"/>
                </a:lnTo>
                <a:lnTo>
                  <a:pt x="0" y="4020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20320" rIns="4064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Graphique 47">
            <a:extLst>
              <a:ext uri="{FF2B5EF4-FFF2-40B4-BE49-F238E27FC236}">
                <a16:creationId xmlns:a16="http://schemas.microsoft.com/office/drawing/2014/main" id="{B9888AB2-AC9E-4DB7-8308-25A288E0D7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449391" y="3378326"/>
            <a:ext cx="754789" cy="516016"/>
          </a:xfrm>
          <a:prstGeom prst="rect">
            <a:avLst/>
          </a:prstGeom>
        </p:spPr>
      </p:pic>
      <p:sp>
        <p:nvSpPr>
          <p:cNvPr id="108" name="Forme libre : forme 107">
            <a:extLst>
              <a:ext uri="{FF2B5EF4-FFF2-40B4-BE49-F238E27FC236}">
                <a16:creationId xmlns:a16="http://schemas.microsoft.com/office/drawing/2014/main" id="{F4FC4FD5-3041-466C-AD9B-DEB981361391}"/>
              </a:ext>
            </a:extLst>
          </p:cNvPr>
          <p:cNvSpPr/>
          <p:nvPr/>
        </p:nvSpPr>
        <p:spPr>
          <a:xfrm>
            <a:off x="8995587" y="3394973"/>
            <a:ext cx="3125861" cy="516015"/>
          </a:xfrm>
          <a:custGeom>
            <a:avLst/>
            <a:gdLst>
              <a:gd name="connsiteX0" fmla="*/ 0 w 2208580"/>
              <a:gd name="connsiteY0" fmla="*/ 0 h 402087"/>
              <a:gd name="connsiteX1" fmla="*/ 2208580 w 2208580"/>
              <a:gd name="connsiteY1" fmla="*/ 0 h 402087"/>
              <a:gd name="connsiteX2" fmla="*/ 2208580 w 2208580"/>
              <a:gd name="connsiteY2" fmla="*/ 402087 h 402087"/>
              <a:gd name="connsiteX3" fmla="*/ 0 w 2208580"/>
              <a:gd name="connsiteY3" fmla="*/ 402087 h 402087"/>
              <a:gd name="connsiteX4" fmla="*/ 0 w 2208580"/>
              <a:gd name="connsiteY4" fmla="*/ 0 h 40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8580" h="402087">
                <a:moveTo>
                  <a:pt x="0" y="0"/>
                </a:moveTo>
                <a:lnTo>
                  <a:pt x="2208580" y="0"/>
                </a:lnTo>
                <a:lnTo>
                  <a:pt x="2208580" y="402087"/>
                </a:lnTo>
                <a:lnTo>
                  <a:pt x="0" y="4020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20320" rIns="4064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et emploi</a:t>
            </a:r>
          </a:p>
        </p:txBody>
      </p:sp>
    </p:spTree>
    <p:extLst>
      <p:ext uri="{BB962C8B-B14F-4D97-AF65-F5344CB8AC3E}">
        <p14:creationId xmlns:p14="http://schemas.microsoft.com/office/powerpoint/2010/main" val="4574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105484" y="352182"/>
            <a:ext cx="10515600" cy="10096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Calibri" pitchFamily="34" charset="0"/>
                <a:cs typeface="Calibri" pitchFamily="34" charset="0"/>
              </a:rPr>
              <a:t>Merci de votre participation et de votre aide pour ranger la salle ! </a:t>
            </a:r>
          </a:p>
        </p:txBody>
      </p:sp>
    </p:spTree>
    <p:extLst>
      <p:ext uri="{BB962C8B-B14F-4D97-AF65-F5344CB8AC3E}">
        <p14:creationId xmlns:p14="http://schemas.microsoft.com/office/powerpoint/2010/main" val="997354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0B5B13-B268-4999-B7CC-907CB443F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6725" y="9525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4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65653" y="0"/>
            <a:ext cx="12026348" cy="7056438"/>
          </a:xfrm>
          <a:prstGeom prst="rect">
            <a:avLst/>
          </a:prstGeom>
          <a:solidFill>
            <a:srgbClr val="252833">
              <a:alpha val="80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956991" y="832942"/>
            <a:ext cx="8277919" cy="13886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7"/>
              </a:lnSpc>
            </a:pPr>
            <a:r>
              <a:rPr lang="en-US" sz="4374" dirty="0">
                <a:solidFill>
                  <a:srgbClr val="33CCC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Jeux Olympiques et Paralympiques Paris 2024</a:t>
            </a:r>
            <a:endParaRPr lang="en-US" sz="4374" dirty="0">
              <a:solidFill>
                <a:srgbClr val="33CCCC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956991" y="2499320"/>
            <a:ext cx="8277919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 26 juillet au 11 août</a:t>
            </a:r>
            <a:endParaRPr lang="en-US" sz="1458" dirty="0"/>
          </a:p>
        </p:txBody>
      </p:sp>
      <p:sp>
        <p:nvSpPr>
          <p:cNvPr id="8" name="Text 5"/>
          <p:cNvSpPr/>
          <p:nvPr/>
        </p:nvSpPr>
        <p:spPr>
          <a:xfrm>
            <a:off x="1956991" y="3003749"/>
            <a:ext cx="8277919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 28 août au 8 septembre</a:t>
            </a:r>
            <a:endParaRPr lang="en-US" sz="1458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539" y="3627438"/>
            <a:ext cx="1960860" cy="2221905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434" y="3627438"/>
            <a:ext cx="1937444" cy="222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sp>
        <p:nvSpPr>
          <p:cNvPr id="15" name="Text 3">
            <a:extLst>
              <a:ext uri="{FF2B5EF4-FFF2-40B4-BE49-F238E27FC236}">
                <a16:creationId xmlns:a16="http://schemas.microsoft.com/office/drawing/2014/main" id="{1CDFCF68-5036-4938-AB0B-908CD0CE524B}"/>
              </a:ext>
            </a:extLst>
          </p:cNvPr>
          <p:cNvSpPr/>
          <p:nvPr/>
        </p:nvSpPr>
        <p:spPr>
          <a:xfrm>
            <a:off x="455571" y="1059497"/>
            <a:ext cx="10364740" cy="6083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32"/>
              </a:lnSpc>
            </a:pPr>
            <a:r>
              <a:rPr lang="en-US" sz="3000" b="1" u="sng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 21 juillet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: Un moment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exceptionnel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et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historique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: </a:t>
            </a:r>
          </a:p>
          <a:p>
            <a:pPr algn="ctr">
              <a:lnSpc>
                <a:spcPts val="2332"/>
              </a:lnSpc>
            </a:pPr>
            <a:endParaRPr lang="en-US" sz="3000" b="1" dirty="0">
              <a:solidFill>
                <a:srgbClr val="FF7C8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ctr">
              <a:lnSpc>
                <a:spcPts val="2332"/>
              </a:lnSpc>
            </a:pP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 passage de la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flamme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Olympique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0E76F1-7038-4751-8828-3EA957BB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76" y="2014940"/>
            <a:ext cx="7206129" cy="48430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BB89CC-C356-474B-9C63-C5A1509C104F}"/>
              </a:ext>
            </a:extLst>
          </p:cNvPr>
          <p:cNvSpPr txBox="1"/>
          <p:nvPr/>
        </p:nvSpPr>
        <p:spPr>
          <a:xfrm>
            <a:off x="1284790" y="11086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Présentation du projet </a:t>
            </a:r>
            <a:r>
              <a:rPr lang="fr-FR" sz="3200" b="1" dirty="0" err="1">
                <a:solidFill>
                  <a:srgbClr val="0070C0"/>
                </a:solidFill>
              </a:rPr>
              <a:t>Carnavalcade</a:t>
            </a:r>
            <a:endParaRPr lang="fr-FR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6955D1E2-AABC-4B52-9EC7-E88DDD06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sp>
        <p:nvSpPr>
          <p:cNvPr id="9" name="Text 2">
            <a:extLst>
              <a:ext uri="{FF2B5EF4-FFF2-40B4-BE49-F238E27FC236}">
                <a16:creationId xmlns:a16="http://schemas.microsoft.com/office/drawing/2014/main" id="{3A68ED7D-1CC7-403C-AE45-CBEE33FB76CB}"/>
              </a:ext>
            </a:extLst>
          </p:cNvPr>
          <p:cNvSpPr/>
          <p:nvPr/>
        </p:nvSpPr>
        <p:spPr>
          <a:xfrm>
            <a:off x="1400175" y="1005086"/>
            <a:ext cx="4146550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556"/>
              </a:lnSpc>
            </a:pPr>
            <a:r>
              <a:rPr lang="en-US" sz="3645" dirty="0">
                <a:solidFill>
                  <a:srgbClr val="33CCC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Ce qui se prépare…</a:t>
            </a:r>
            <a:endParaRPr lang="en-US" sz="3645" dirty="0">
              <a:solidFill>
                <a:srgbClr val="33CCCC"/>
              </a:solidFill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6804AEAA-5C32-4E09-B62B-29633CD21989}"/>
              </a:ext>
            </a:extLst>
          </p:cNvPr>
          <p:cNvSpPr/>
          <p:nvPr/>
        </p:nvSpPr>
        <p:spPr>
          <a:xfrm>
            <a:off x="848722" y="2220665"/>
            <a:ext cx="5935167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332"/>
              </a:lnSpc>
              <a:buSzPct val="100000"/>
            </a:pP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Une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grande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Carnavalcade</a:t>
            </a:r>
            <a:endParaRPr lang="en-US" sz="3000" b="1" dirty="0">
              <a:solidFill>
                <a:srgbClr val="FF7C8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ctr">
              <a:lnSpc>
                <a:spcPts val="2332"/>
              </a:lnSpc>
              <a:buSzPct val="100000"/>
            </a:pPr>
            <a:endParaRPr lang="en-US" sz="3000" b="1" dirty="0">
              <a:solidFill>
                <a:srgbClr val="FF7C8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ctr">
              <a:lnSpc>
                <a:spcPts val="2332"/>
              </a:lnSpc>
              <a:buSzPct val="100000"/>
            </a:pP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Populaire, festive et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colorée</a:t>
            </a:r>
            <a:r>
              <a:rPr lang="en-US" sz="3000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en-US" sz="3000" dirty="0"/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BD895579-D4FE-424A-81BC-B83E0F5F7975}"/>
              </a:ext>
            </a:extLst>
          </p:cNvPr>
          <p:cNvSpPr/>
          <p:nvPr/>
        </p:nvSpPr>
        <p:spPr>
          <a:xfrm>
            <a:off x="-1" y="3746103"/>
            <a:ext cx="6925668" cy="23731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  <a:buSzPct val="100000"/>
            </a:pPr>
            <a:r>
              <a:rPr lang="en-US" sz="1458" dirty="0">
                <a:solidFill>
                  <a:schemeClr val="bg2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Préparée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amont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avec les habitants, les MPT, les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centres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loisirs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les structures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jeunesse, les clubs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sportifs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et les associations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volontaires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 5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marionnettes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géantes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1 Zumba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géante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les enfants des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centres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loisirs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costumés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Les associations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sportives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volontaires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Une fanfare et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une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batucada. </a:t>
            </a:r>
          </a:p>
        </p:txBody>
      </p:sp>
    </p:spTree>
    <p:extLst>
      <p:ext uri="{BB962C8B-B14F-4D97-AF65-F5344CB8AC3E}">
        <p14:creationId xmlns:p14="http://schemas.microsoft.com/office/powerpoint/2010/main" val="44051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30B64D-BFCE-4065-A68E-12D081EA632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4" y="393761"/>
            <a:ext cx="3404193" cy="4538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F40234-5B74-49EE-AF4C-AC5EFFDA8631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19" y="1897961"/>
            <a:ext cx="3404193" cy="45396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B61A0FE-FFFD-45AB-ADE2-5A42619F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09" y="423444"/>
            <a:ext cx="3404193" cy="4538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1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1B5302C3-EA56-4D51-AF60-20968AFE4431}"/>
              </a:ext>
            </a:extLst>
          </p:cNvPr>
          <p:cNvSpPr/>
          <p:nvPr/>
        </p:nvSpPr>
        <p:spPr>
          <a:xfrm>
            <a:off x="2281568" y="3429000"/>
            <a:ext cx="3858955" cy="12760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556"/>
              </a:lnSpc>
            </a:pPr>
            <a:r>
              <a:rPr lang="en-US" sz="3645" dirty="0">
                <a:solidFill>
                  <a:srgbClr val="33CCC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Ce qui se prépare…</a:t>
            </a:r>
            <a:endParaRPr lang="en-US" sz="3645" dirty="0">
              <a:solidFill>
                <a:srgbClr val="33CCCC"/>
              </a:solidFill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F26BBB2D-008A-4BCF-BF25-4A8C0AA58A52}"/>
              </a:ext>
            </a:extLst>
          </p:cNvPr>
          <p:cNvSpPr/>
          <p:nvPr/>
        </p:nvSpPr>
        <p:spPr>
          <a:xfrm>
            <a:off x="2281568" y="4342373"/>
            <a:ext cx="7988526" cy="809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285739" indent="-285739">
              <a:lnSpc>
                <a:spcPts val="2332"/>
              </a:lnSpc>
              <a:buSzPct val="100000"/>
              <a:buChar char="•"/>
            </a:pPr>
            <a:r>
              <a:rPr lang="en-US" sz="3000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 12 au 31 juillet : Champigny plage et le Club 2024</a:t>
            </a:r>
            <a:endParaRPr lang="en-US" sz="3000" dirty="0">
              <a:solidFill>
                <a:srgbClr val="FF7C8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sp>
        <p:nvSpPr>
          <p:cNvPr id="14" name="Text 4">
            <a:extLst>
              <a:ext uri="{FF2B5EF4-FFF2-40B4-BE49-F238E27FC236}">
                <a16:creationId xmlns:a16="http://schemas.microsoft.com/office/drawing/2014/main" id="{CB7F7051-5A0F-4D66-B7B3-F5BFA92072C4}"/>
              </a:ext>
            </a:extLst>
          </p:cNvPr>
          <p:cNvSpPr/>
          <p:nvPr/>
        </p:nvSpPr>
        <p:spPr>
          <a:xfrm>
            <a:off x="524426" y="5443428"/>
            <a:ext cx="8277919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833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Retransmissions, démonstrations, expositions, boissons et nourriture, terrain de sport en sable…</a:t>
            </a:r>
            <a:endParaRPr lang="en-US" sz="1833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B2053E-0C51-469F-B7D9-DAFBE8DC3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94283"/>
            <a:ext cx="121920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186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4684</TotalTime>
  <Words>1660</Words>
  <Application>Microsoft Office PowerPoint</Application>
  <PresentationFormat>Grand écran</PresentationFormat>
  <Paragraphs>360</Paragraphs>
  <Slides>47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7" baseType="lpstr">
      <vt:lpstr>Arial</vt:lpstr>
      <vt:lpstr>Calibri</vt:lpstr>
      <vt:lpstr>Gotham-Bold</vt:lpstr>
      <vt:lpstr>Lora</vt:lpstr>
      <vt:lpstr>MyriadPro-Regular</vt:lpstr>
      <vt:lpstr>Source Sans Pro</vt:lpstr>
      <vt:lpstr>Times New Roman</vt:lpstr>
      <vt:lpstr>Wingdings</vt:lpstr>
      <vt:lpstr>Thème Office</vt:lpstr>
      <vt:lpstr>Acrobat Document</vt:lpstr>
      <vt:lpstr>Présentation PowerPoint</vt:lpstr>
      <vt:lpstr>Les membres du bureau</vt:lpstr>
      <vt:lpstr>Ordre du jour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Stade Léon Duprat</vt:lpstr>
      <vt:lpstr>La sécurité autour des écoles </vt:lpstr>
      <vt:lpstr>Présentation PowerPoint</vt:lpstr>
      <vt:lpstr>Animation commerciale : zones de commerces </vt:lpstr>
      <vt:lpstr>Animation commerciale : zones de commerces </vt:lpstr>
      <vt:lpstr>Animation commerciale : de nouveaux commerçants arrivent ! </vt:lpstr>
      <vt:lpstr>Animation commerciale : d’autres s’en vont… </vt:lpstr>
      <vt:lpstr>Animation commerciale </vt:lpstr>
      <vt:lpstr>Le marché : Etat des lieux </vt:lpstr>
      <vt:lpstr>Le marché : Réflexion </vt:lpstr>
      <vt:lpstr>Animation commerciale : Actions Date de l’opération : Dimanche 28  avril</vt:lpstr>
      <vt:lpstr>Animation commerciale : Actions </vt:lpstr>
      <vt:lpstr>Animation commerciale : Actions </vt:lpstr>
      <vt:lpstr>Présentation PowerPoint</vt:lpstr>
      <vt:lpstr>Le jour J</vt:lpstr>
      <vt:lpstr>Le marché : préconisations des membres du CQ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Constatez et Signalez !  </vt:lpstr>
      <vt:lpstr>Vos signalements : les suites données </vt:lpstr>
      <vt:lpstr>Présentation PowerPoint</vt:lpstr>
      <vt:lpstr>Les temps forts du quartier ! </vt:lpstr>
      <vt:lpstr>Les temps forts passés</vt:lpstr>
      <vt:lpstr>  </vt:lpstr>
      <vt:lpstr>Les temps forts à venir </vt:lpstr>
      <vt:lpstr>Echangeons ensemble !</vt:lpstr>
      <vt:lpstr>Pour la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HAMOUZ Audrey</cp:lastModifiedBy>
  <cp:revision>314</cp:revision>
  <cp:lastPrinted>2023-11-17T11:27:10Z</cp:lastPrinted>
  <dcterms:created xsi:type="dcterms:W3CDTF">2022-02-17T08:27:59Z</dcterms:created>
  <dcterms:modified xsi:type="dcterms:W3CDTF">2024-07-05T09:22:22Z</dcterms:modified>
</cp:coreProperties>
</file>