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56" r:id="rId5"/>
    <p:sldId id="312" r:id="rId6"/>
    <p:sldId id="311" r:id="rId7"/>
    <p:sldId id="309" r:id="rId8"/>
    <p:sldId id="308" r:id="rId9"/>
    <p:sldId id="306" r:id="rId10"/>
    <p:sldId id="276" r:id="rId11"/>
    <p:sldId id="342" r:id="rId12"/>
    <p:sldId id="345" r:id="rId13"/>
    <p:sldId id="348" r:id="rId14"/>
    <p:sldId id="349" r:id="rId15"/>
    <p:sldId id="347" r:id="rId16"/>
    <p:sldId id="346" r:id="rId17"/>
    <p:sldId id="339" r:id="rId18"/>
    <p:sldId id="340" r:id="rId19"/>
    <p:sldId id="341" r:id="rId20"/>
    <p:sldId id="351" r:id="rId21"/>
    <p:sldId id="336" r:id="rId22"/>
    <p:sldId id="335" r:id="rId23"/>
    <p:sldId id="327" r:id="rId24"/>
    <p:sldId id="333" r:id="rId25"/>
    <p:sldId id="357" r:id="rId26"/>
    <p:sldId id="378" r:id="rId27"/>
    <p:sldId id="263" r:id="rId28"/>
    <p:sldId id="358" r:id="rId29"/>
    <p:sldId id="359" r:id="rId30"/>
    <p:sldId id="271" r:id="rId31"/>
    <p:sldId id="268" r:id="rId32"/>
  </p:sldIdLst>
  <p:sldSz cx="12192000" cy="6858000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5" autoAdjust="0"/>
    <p:restoredTop sz="94667"/>
  </p:normalViewPr>
  <p:slideViewPr>
    <p:cSldViewPr snapToGrid="0" snapToObjects="1">
      <p:cViewPr varScale="1">
        <p:scale>
          <a:sx n="79" d="100"/>
          <a:sy n="79" d="100"/>
        </p:scale>
        <p:origin x="43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3D2B3-0A18-44CE-A583-E2761F49BB26}" type="datetimeFigureOut">
              <a:rPr lang="fr-FR" smtClean="0"/>
              <a:t>04/06/2024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DFF39-8C0C-44A2-AE32-49E04FB510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89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eils de Quart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15427D1-9368-4C48-807B-1A39E6BD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53742"/>
            <a:ext cx="9144000" cy="14042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0CC542-F8A7-DC4D-B282-29AD2CA87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664824" cy="108338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4D112B-3394-3E42-BC7E-C10E0C4C81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3588" y="-2570575"/>
            <a:ext cx="7664824" cy="108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6E786-1D0B-944E-B210-BDBDC66A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E12C-7858-7C46-A0E0-48F815438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093107-9176-D049-9D1B-AE4C31CB3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787153" y="-1781211"/>
            <a:ext cx="10821434" cy="152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2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583A16-CEF9-FF4D-9FBF-7AF4A555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7D33ED-5963-AD43-B810-267631A35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CD9D4-979F-A740-961C-D92BDE379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3604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0A788-48EF-724F-96A5-99E2CF431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11998F-4B18-3A4B-8886-ACDF367AA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4CA911-D6CD-3A4E-A92B-411C6D538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FB9502-AB83-E343-A5D4-F9522B426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A44A26B-AA90-AC4F-A017-FAAAA6A2C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5598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3F5CAE-5853-EE4B-90BA-9318A704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1430D4-45D8-604E-B0C0-07FA6B1E51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787153" y="-1781211"/>
            <a:ext cx="10821434" cy="152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6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69B81-B35E-0642-A633-3E0BED856E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8B2652-A056-1C48-9C45-A266BA241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E57490-D075-8A43-876E-333D26D64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F30E92-3DBD-C749-B8A0-D781DF702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787153" y="-1781211"/>
            <a:ext cx="10821434" cy="152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11E9BD8-6F66-A144-B473-F96D0CF75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7165" y="-1627154"/>
            <a:ext cx="6697669" cy="946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65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4402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4CCEB6D-E146-ED4A-BF62-CD38F056B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44809A-0E7E-BE41-8E1F-143BC6A8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6914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7" r:id="rId6"/>
    <p:sldLayoutId id="2147483655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6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hyperlink" Target="https://urgencesmods.fr/mods/scripts/job-police-municale/" TargetMode="External"/><Relationship Id="rId5" Type="http://schemas.openxmlformats.org/officeDocument/2006/relationships/image" Target="../media/image63.jpg"/><Relationship Id="rId15" Type="http://schemas.openxmlformats.org/officeDocument/2006/relationships/image" Target="../media/image72.png"/><Relationship Id="rId10" Type="http://schemas.openxmlformats.org/officeDocument/2006/relationships/image" Target="../media/image68.jpg"/><Relationship Id="rId4" Type="http://schemas.microsoft.com/office/2007/relationships/hdphoto" Target="../media/hdphoto1.wdp"/><Relationship Id="rId9" Type="http://schemas.openxmlformats.org/officeDocument/2006/relationships/image" Target="../media/image67.svg"/><Relationship Id="rId14" Type="http://schemas.openxmlformats.org/officeDocument/2006/relationships/image" Target="../media/image7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image" Target="../media/image76.jpg"/><Relationship Id="rId7" Type="http://schemas.openxmlformats.org/officeDocument/2006/relationships/image" Target="../media/image67.svg"/><Relationship Id="rId12" Type="http://schemas.openxmlformats.org/officeDocument/2006/relationships/image" Target="../media/image81.svg"/><Relationship Id="rId17" Type="http://schemas.openxmlformats.org/officeDocument/2006/relationships/hyperlink" Target="https://animalia-life.club/qa/pictures/clipart-of-buses" TargetMode="External"/><Relationship Id="rId2" Type="http://schemas.openxmlformats.org/officeDocument/2006/relationships/image" Target="../media/image75.jpeg"/><Relationship Id="rId16" Type="http://schemas.openxmlformats.org/officeDocument/2006/relationships/image" Target="../media/image84.png"/><Relationship Id="rId20" Type="http://schemas.openxmlformats.org/officeDocument/2006/relationships/hyperlink" Target="https://svgsilh.com/fr/2196f3/image/975967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80.png"/><Relationship Id="rId5" Type="http://schemas.openxmlformats.org/officeDocument/2006/relationships/image" Target="../media/image65.svg"/><Relationship Id="rId15" Type="http://schemas.openxmlformats.org/officeDocument/2006/relationships/image" Target="../media/image83.png"/><Relationship Id="rId10" Type="http://schemas.openxmlformats.org/officeDocument/2006/relationships/image" Target="../media/image79.jpg"/><Relationship Id="rId19" Type="http://schemas.openxmlformats.org/officeDocument/2006/relationships/image" Target="../media/image86.svg"/><Relationship Id="rId4" Type="http://schemas.openxmlformats.org/officeDocument/2006/relationships/image" Target="../media/image64.png"/><Relationship Id="rId9" Type="http://schemas.openxmlformats.org/officeDocument/2006/relationships/image" Target="../media/image78.png"/><Relationship Id="rId14" Type="http://schemas.openxmlformats.org/officeDocument/2006/relationships/hyperlink" Target="https://rabat.eregulations.org/procedure/132/95/step/39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VIEDESQUARTIERS@mairie-champigny94.fr" TargetMode="External"/><Relationship Id="rId2" Type="http://schemas.openxmlformats.org/officeDocument/2006/relationships/hyperlink" Target="https://consultations.champigny-sur-marne.fr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cid:261d7ce9-9d67-4b81-8893-a5721e60f9b7@mairie-champigny94.fr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cid:3b66bfa6-e33a-440f-867f-6581506fa973@mairie-champigny94.fr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A437D0C-3EB0-184B-9D58-85AB5566F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7733" y="5064720"/>
            <a:ext cx="4323644" cy="1404257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Calibri" pitchFamily="34" charset="0"/>
                <a:cs typeface="Calibri" pitchFamily="34" charset="0"/>
              </a:rPr>
              <a:t>Plateau/VDO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Le jeudi 23 mai à 19h30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Salle du Jeu de Paume</a:t>
            </a:r>
          </a:p>
        </p:txBody>
      </p:sp>
      <p:pic>
        <p:nvPicPr>
          <p:cNvPr id="1026" name="Picture 2" descr="C:\Users\GLAURENT\Desktop\Plateau V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5" y="3006904"/>
            <a:ext cx="2989760" cy="36497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476">
            <a:off x="8023535" y="96811"/>
            <a:ext cx="4109835" cy="24427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9793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616" y="589351"/>
            <a:ext cx="11338831" cy="159790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Retour sur le projet visant à embellir le quartier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1853ED-675A-4E18-B364-78A3225DC369}"/>
              </a:ext>
            </a:extLst>
          </p:cNvPr>
          <p:cNvSpPr txBox="1"/>
          <p:nvPr/>
        </p:nvSpPr>
        <p:spPr>
          <a:xfrm>
            <a:off x="282150" y="749141"/>
            <a:ext cx="10401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C2AE73-DC65-4A54-ACAD-40131E07A4B9}"/>
              </a:ext>
            </a:extLst>
          </p:cNvPr>
          <p:cNvSpPr txBox="1"/>
          <p:nvPr/>
        </p:nvSpPr>
        <p:spPr>
          <a:xfrm>
            <a:off x="160616" y="759791"/>
            <a:ext cx="10868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70C0"/>
              </a:solidFill>
            </a:endParaRPr>
          </a:p>
          <a:p>
            <a:r>
              <a:rPr lang="fr-FR" sz="2400" dirty="0">
                <a:solidFill>
                  <a:srgbClr val="0070C0"/>
                </a:solidFill>
              </a:rPr>
              <a:t>Après avoir identifié certains espaces sur le quartier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7BF9A5-7F16-45E9-BFC8-38400CA326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4" y="2203609"/>
            <a:ext cx="5915025" cy="3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62BD726-4E0C-4A29-BF4B-0D5071A26C59}"/>
              </a:ext>
            </a:extLst>
          </p:cNvPr>
          <p:cNvSpPr txBox="1"/>
          <p:nvPr/>
        </p:nvSpPr>
        <p:spPr>
          <a:xfrm>
            <a:off x="2840477" y="1615203"/>
            <a:ext cx="655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Sur le Mail de la Demi-Lune – six jardinières -</a:t>
            </a:r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BC31F-7A79-48FF-8A4B-0A2AFBE062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106" y="2203608"/>
            <a:ext cx="6095999" cy="3894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00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99FF5-A9C0-4762-9489-34204055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78" y="-138723"/>
            <a:ext cx="10515600" cy="1009651"/>
          </a:xfrm>
        </p:spPr>
        <p:txBody>
          <a:bodyPr>
            <a:noAutofit/>
          </a:bodyPr>
          <a:lstStyle/>
          <a:p>
            <a:r>
              <a:rPr lang="fr-FR" sz="2800" dirty="0"/>
              <a:t>Suites du projet visant à embellir le quartier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76019D-FCD4-4412-8D69-AFFD574A69FE}"/>
              </a:ext>
            </a:extLst>
          </p:cNvPr>
          <p:cNvSpPr txBox="1"/>
          <p:nvPr/>
        </p:nvSpPr>
        <p:spPr>
          <a:xfrm>
            <a:off x="736439" y="1439605"/>
            <a:ext cx="103120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→ Ateliers de 2h matin et après-midi à destination de 2 groupes d’âges et des habitants : pose d’une sous-couche puis remplissage des esquisses réalisées par l’artiste   </a:t>
            </a:r>
          </a:p>
          <a:p>
            <a:endParaRPr lang="fr-FR" b="1" dirty="0">
              <a:solidFill>
                <a:srgbClr val="0070C0"/>
              </a:solidFill>
            </a:endParaRPr>
          </a:p>
          <a:p>
            <a:r>
              <a:rPr lang="fr-FR" b="1" dirty="0">
                <a:solidFill>
                  <a:srgbClr val="0070C0"/>
                </a:solidFill>
              </a:rPr>
              <a:t>→ Différents matériaux seront utilisés : peinture façade extérieure, acrylique, aérosols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1E25EA-6645-4489-9CA3-BB82AA004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1" y="2964882"/>
            <a:ext cx="4392185" cy="24889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E405D-F640-41F4-B649-989E50D49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635" y="3429000"/>
            <a:ext cx="3672072" cy="2727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C93253-171C-478C-ADB6-8737A969F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786" y="4257076"/>
            <a:ext cx="3115707" cy="20953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FB2A09-EE86-499B-8EAA-61B1056F2EC0}"/>
              </a:ext>
            </a:extLst>
          </p:cNvPr>
          <p:cNvSpPr txBox="1"/>
          <p:nvPr/>
        </p:nvSpPr>
        <p:spPr>
          <a:xfrm>
            <a:off x="103371" y="811915"/>
            <a:ext cx="1169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Dans un premier temps nous travaillerons sur la décoration extérieure des jardinières du Mail de la Demi-Lune :</a:t>
            </a:r>
          </a:p>
        </p:txBody>
      </p:sp>
    </p:spTree>
    <p:extLst>
      <p:ext uri="{BB962C8B-B14F-4D97-AF65-F5344CB8AC3E}">
        <p14:creationId xmlns:p14="http://schemas.microsoft.com/office/powerpoint/2010/main" val="1907992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6CD53B-33B0-4799-A93C-B2AEB18C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322" y="5472523"/>
            <a:ext cx="4497729" cy="569029"/>
          </a:xfrm>
        </p:spPr>
        <p:txBody>
          <a:bodyPr>
            <a:normAutofit fontScale="90000"/>
          </a:bodyPr>
          <a:lstStyle/>
          <a:p>
            <a:r>
              <a:rPr lang="fr-FR" sz="2200" dirty="0"/>
              <a:t>Exemples de pochoirs </a:t>
            </a:r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660D97-BD7D-4DAB-8A18-E2773D185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39" y="276446"/>
            <a:ext cx="2275367" cy="22753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F070E8-8AB5-4047-ACA7-271CB7ED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074" y="276446"/>
            <a:ext cx="3122429" cy="26794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243AA6-1FCF-4ED9-AE6B-DA9CEBCD0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984" y="863119"/>
            <a:ext cx="3377388" cy="33773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E98C36-A36E-4F5C-9213-E9765DA95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99" y="3653834"/>
            <a:ext cx="2806996" cy="28069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6891F5-C260-4B16-AB65-08EB93F7D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119" y="3285459"/>
            <a:ext cx="3572541" cy="35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16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39369-1571-428F-BE1F-BC5E8E4F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3" y="176211"/>
            <a:ext cx="11014276" cy="1009651"/>
          </a:xfrm>
        </p:spPr>
        <p:txBody>
          <a:bodyPr>
            <a:normAutofit/>
          </a:bodyPr>
          <a:lstStyle/>
          <a:p>
            <a:r>
              <a:rPr lang="fr-FR" sz="1800" dirty="0"/>
              <a:t>Dans un second temps nous travaillerons sur les plantations de végétaux dans les jardinières :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8CB5AB-37F5-4A15-AF3A-E42B6B43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64" y="1074965"/>
            <a:ext cx="5006752" cy="281629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FAD177-1D71-4FAC-8074-6383B5211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852" y="2076785"/>
            <a:ext cx="4347761" cy="3271043"/>
          </a:xfrm>
          <a:prstGeom prst="rect">
            <a:avLst/>
          </a:prstGeom>
        </p:spPr>
      </p:pic>
      <p:pic>
        <p:nvPicPr>
          <p:cNvPr id="5" name="Picture 2" descr="Quelles sont les erreurs à éviter lorsque vous plantez ? – Draw Me A Garden">
            <a:extLst>
              <a:ext uri="{FF2B5EF4-FFF2-40B4-BE49-F238E27FC236}">
                <a16:creationId xmlns:a16="http://schemas.microsoft.com/office/drawing/2014/main" id="{C38CEB8B-EA97-49F0-9395-2BDCA4EC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17" y="4374886"/>
            <a:ext cx="3593533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872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56B3C-B877-4EB0-96B2-8321E4384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4584101" y="681037"/>
            <a:ext cx="45719" cy="1009651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 descr="Gaura lindheimeri blanc lot de 3 - GODET 9CM - Gamm vert">
            <a:extLst>
              <a:ext uri="{FF2B5EF4-FFF2-40B4-BE49-F238E27FC236}">
                <a16:creationId xmlns:a16="http://schemas.microsoft.com/office/drawing/2014/main" id="{51E5CF00-3821-4195-8C97-BE64AC46F24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35" y="1964725"/>
            <a:ext cx="2966300" cy="243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gpic" descr="SAUGE ROYAL BUMBLE">
            <a:extLst>
              <a:ext uri="{FF2B5EF4-FFF2-40B4-BE49-F238E27FC236}">
                <a16:creationId xmlns:a16="http://schemas.microsoft.com/office/drawing/2014/main" id="{64CCDE00-70F3-4A01-AF4D-608D037780B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" y="103635"/>
            <a:ext cx="2456121" cy="243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myimg" descr="SANTOLINA chamaecyparissus">
            <a:extLst>
              <a:ext uri="{FF2B5EF4-FFF2-40B4-BE49-F238E27FC236}">
                <a16:creationId xmlns:a16="http://schemas.microsoft.com/office/drawing/2014/main" id="{8386C6A6-D081-4F50-87CF-AF6B14F3847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52" y="41304"/>
            <a:ext cx="3195218" cy="27649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138AB2B-8164-4A28-8112-3B9D87D976BC}"/>
              </a:ext>
            </a:extLst>
          </p:cNvPr>
          <p:cNvSpPr txBox="1"/>
          <p:nvPr/>
        </p:nvSpPr>
        <p:spPr>
          <a:xfrm>
            <a:off x="92470" y="2536732"/>
            <a:ext cx="305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Sauge Royal </a:t>
            </a:r>
            <a:r>
              <a:rPr lang="fr-FR" sz="1400" b="1" dirty="0" err="1">
                <a:solidFill>
                  <a:srgbClr val="0070C0"/>
                </a:solidFill>
              </a:rPr>
              <a:t>Bumble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4F6092-1435-4CB3-8A5B-6BFF48DA07A2}"/>
              </a:ext>
            </a:extLst>
          </p:cNvPr>
          <p:cNvSpPr txBox="1"/>
          <p:nvPr/>
        </p:nvSpPr>
        <p:spPr>
          <a:xfrm>
            <a:off x="3058689" y="2779425"/>
            <a:ext cx="2510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070C0"/>
                </a:solidFill>
              </a:rPr>
              <a:t>Santolina</a:t>
            </a:r>
            <a:r>
              <a:rPr lang="fr-FR" sz="14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DAC6C9-F097-49A7-9A46-4E2F455EE334}"/>
              </a:ext>
            </a:extLst>
          </p:cNvPr>
          <p:cNvSpPr txBox="1"/>
          <p:nvPr/>
        </p:nvSpPr>
        <p:spPr>
          <a:xfrm>
            <a:off x="10258398" y="4432499"/>
            <a:ext cx="2101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070C0"/>
                </a:solidFill>
              </a:rPr>
              <a:t>Gaura</a:t>
            </a:r>
            <a:r>
              <a:rPr lang="fr-FR" sz="1400" b="1" dirty="0">
                <a:solidFill>
                  <a:srgbClr val="0070C0"/>
                </a:solidFill>
              </a:rPr>
              <a:t> blanc </a:t>
            </a:r>
          </a:p>
        </p:txBody>
      </p:sp>
      <p:pic>
        <p:nvPicPr>
          <p:cNvPr id="14" name="Image 13" descr="Verveine de Buenos Aires">
            <a:extLst>
              <a:ext uri="{FF2B5EF4-FFF2-40B4-BE49-F238E27FC236}">
                <a16:creationId xmlns:a16="http://schemas.microsoft.com/office/drawing/2014/main" id="{3004F2E7-0784-473E-8590-10A75053A2E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13" y="53663"/>
            <a:ext cx="3171711" cy="358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Corbeille d'argent - Planter, Diviser, Entretenir avec Jaime-jardiner.com">
            <a:extLst>
              <a:ext uri="{FF2B5EF4-FFF2-40B4-BE49-F238E27FC236}">
                <a16:creationId xmlns:a16="http://schemas.microsoft.com/office/drawing/2014/main" id="{C6EF752C-E0D7-4AD0-90ED-99471425FD2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5" y="3226482"/>
            <a:ext cx="4229632" cy="324863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FB68893-4117-4F2D-BA5D-AE7D517D5ADD}"/>
              </a:ext>
            </a:extLst>
          </p:cNvPr>
          <p:cNvSpPr txBox="1"/>
          <p:nvPr/>
        </p:nvSpPr>
        <p:spPr>
          <a:xfrm>
            <a:off x="1118681" y="6460504"/>
            <a:ext cx="3195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Corbeille d’argent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A5D71C-8CFB-4E6A-A824-4A8C9542F3B4}"/>
              </a:ext>
            </a:extLst>
          </p:cNvPr>
          <p:cNvSpPr txBox="1"/>
          <p:nvPr/>
        </p:nvSpPr>
        <p:spPr>
          <a:xfrm>
            <a:off x="9525424" y="767387"/>
            <a:ext cx="3195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Verveine de Buenos Aires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F113654-10D3-4FA5-9C52-5C198799D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469" y="3638197"/>
            <a:ext cx="4860275" cy="285000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DB53D0F-53A1-4A96-A3A2-61D72F8D0D99}"/>
              </a:ext>
            </a:extLst>
          </p:cNvPr>
          <p:cNvSpPr txBox="1"/>
          <p:nvPr/>
        </p:nvSpPr>
        <p:spPr>
          <a:xfrm>
            <a:off x="5569109" y="6465748"/>
            <a:ext cx="3735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</a:rPr>
              <a:t>Genet </a:t>
            </a:r>
          </a:p>
        </p:txBody>
      </p:sp>
    </p:spTree>
    <p:extLst>
      <p:ext uri="{BB962C8B-B14F-4D97-AF65-F5344CB8AC3E}">
        <p14:creationId xmlns:p14="http://schemas.microsoft.com/office/powerpoint/2010/main" val="78788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C7474F-56A9-461C-8993-0A4635B6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PLANNING PREVISIONNEL: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9AD564-DD9E-4E2D-B2B8-30D42CAA54F4}"/>
              </a:ext>
            </a:extLst>
          </p:cNvPr>
          <p:cNvSpPr txBox="1"/>
          <p:nvPr/>
        </p:nvSpPr>
        <p:spPr>
          <a:xfrm>
            <a:off x="838200" y="2268638"/>
            <a:ext cx="107480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- Juin 2024 : décapage des jardinières au nettoyeur haute pression</a:t>
            </a:r>
          </a:p>
          <a:p>
            <a:pPr marL="285750" indent="-285750">
              <a:buFontTx/>
              <a:buChar char="-"/>
            </a:pPr>
            <a:endParaRPr lang="fr-FR" sz="2400" b="1" dirty="0">
              <a:solidFill>
                <a:srgbClr val="0070C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- Juillet 2024 - semaine du 08 au 12 juillet -  : décoration extérieure des jardinières</a:t>
            </a:r>
            <a:endParaRPr lang="fr-FR" sz="24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fr-FR" sz="2400" b="1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- Fin Octobre 2024 : plantations</a:t>
            </a:r>
          </a:p>
          <a:p>
            <a:endParaRPr lang="fr-FR" sz="2400" b="1" dirty="0">
              <a:solidFill>
                <a:srgbClr val="FF000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- Date de l’inauguration des nouvelles jardinières à programmer </a:t>
            </a:r>
          </a:p>
        </p:txBody>
      </p:sp>
    </p:spTree>
    <p:extLst>
      <p:ext uri="{BB962C8B-B14F-4D97-AF65-F5344CB8AC3E}">
        <p14:creationId xmlns:p14="http://schemas.microsoft.com/office/powerpoint/2010/main" val="496881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D73AD-D1C0-43B6-AFF8-60FB2EDF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2"/>
            <a:ext cx="10643886" cy="784488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Retour et suites du projet visant à embellir la rue Jean Villemin </a:t>
            </a:r>
          </a:p>
        </p:txBody>
      </p:sp>
      <p:pic>
        <p:nvPicPr>
          <p:cNvPr id="7" name="Espace réservé du contenu 12">
            <a:extLst>
              <a:ext uri="{FF2B5EF4-FFF2-40B4-BE49-F238E27FC236}">
                <a16:creationId xmlns:a16="http://schemas.microsoft.com/office/drawing/2014/main" id="{315AD60A-B6F3-45F9-98EF-53C476A4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45" y="1974236"/>
            <a:ext cx="8818195" cy="39743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27918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AF44C-6A5D-4FBE-B92C-6A52B40B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9972" y="681037"/>
            <a:ext cx="77823" cy="1009651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E81D96-9352-4300-A653-6B198865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5" y="144778"/>
            <a:ext cx="4202348" cy="2671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7D5759-701B-4AA7-A662-332E60881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342"/>
            <a:ext cx="5378980" cy="2671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34FB19-8D8E-46AB-9EFC-89D6E3FC8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532" y="1690688"/>
            <a:ext cx="1740202" cy="1849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5DC6A7-630D-4E9B-8109-CA3AA5314235}"/>
              </a:ext>
            </a:extLst>
          </p:cNvPr>
          <p:cNvSpPr/>
          <p:nvPr/>
        </p:nvSpPr>
        <p:spPr>
          <a:xfrm>
            <a:off x="8045028" y="1367522"/>
            <a:ext cx="441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86F9CA9E-0059-410F-B506-D25C637A54A4}"/>
              </a:ext>
            </a:extLst>
          </p:cNvPr>
          <p:cNvSpPr/>
          <p:nvPr/>
        </p:nvSpPr>
        <p:spPr>
          <a:xfrm>
            <a:off x="4981070" y="2364004"/>
            <a:ext cx="807875" cy="875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BACB63-293E-47F1-883B-CE472431F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676" y="3252280"/>
            <a:ext cx="4231757" cy="3475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C3963C-35A0-40B4-A686-3EE91D45663E}"/>
              </a:ext>
            </a:extLst>
          </p:cNvPr>
          <p:cNvSpPr/>
          <p:nvPr/>
        </p:nvSpPr>
        <p:spPr>
          <a:xfrm>
            <a:off x="2591258" y="197018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fr-FR" sz="3600" b="1" dirty="0">
                <a:ln w="22225">
                  <a:solidFill>
                    <a:srgbClr val="DE7E18"/>
                  </a:solidFill>
                  <a:prstDash val="solid"/>
                </a:ln>
                <a:solidFill>
                  <a:srgbClr val="DE7E18">
                    <a:lumMod val="40000"/>
                    <a:lumOff val="60000"/>
                  </a:srgbClr>
                </a:solidFill>
                <a:latin typeface="Century Gothic" panose="020B0502020202020204"/>
              </a:rPr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96AC50-77A7-4AAE-9A33-E0C10834D9BB}"/>
              </a:ext>
            </a:extLst>
          </p:cNvPr>
          <p:cNvSpPr txBox="1"/>
          <p:nvPr/>
        </p:nvSpPr>
        <p:spPr>
          <a:xfrm>
            <a:off x="2500009" y="808622"/>
            <a:ext cx="544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fr-FR" sz="3600" b="1" dirty="0">
                <a:ln w="22225">
                  <a:solidFill>
                    <a:srgbClr val="DE7E18"/>
                  </a:solidFill>
                  <a:prstDash val="solid"/>
                </a:ln>
                <a:solidFill>
                  <a:srgbClr val="DE7E18">
                    <a:lumMod val="40000"/>
                    <a:lumOff val="60000"/>
                  </a:srgbClr>
                </a:solidFill>
                <a:latin typeface="Century Gothic" panose="020B050202020202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628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4C524-B975-4423-8B0B-F8CBE7D6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4995" y="681037"/>
            <a:ext cx="77821" cy="1009651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2273C9-A2B3-4B33-935A-B53F9BC79B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3506" y="443487"/>
            <a:ext cx="4058285" cy="1912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BE3C9-00DF-4988-849E-731BA68488A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58308" y="443487"/>
            <a:ext cx="4038600" cy="1912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Espace réservé du contenu 12">
            <a:extLst>
              <a:ext uri="{FF2B5EF4-FFF2-40B4-BE49-F238E27FC236}">
                <a16:creationId xmlns:a16="http://schemas.microsoft.com/office/drawing/2014/main" id="{7A19A402-4939-4DBB-A1A7-16DD779978FE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34619" y="3173312"/>
            <a:ext cx="4743540" cy="2361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FA73D802-5ED3-43A9-82BA-4DB8751AE572}"/>
              </a:ext>
            </a:extLst>
          </p:cNvPr>
          <p:cNvSpPr/>
          <p:nvPr/>
        </p:nvSpPr>
        <p:spPr>
          <a:xfrm>
            <a:off x="5088074" y="5914620"/>
            <a:ext cx="807875" cy="875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2D4FF3-4BDE-4D73-8103-2DAF5C11FA66}"/>
              </a:ext>
            </a:extLst>
          </p:cNvPr>
          <p:cNvSpPr txBox="1"/>
          <p:nvPr/>
        </p:nvSpPr>
        <p:spPr>
          <a:xfrm>
            <a:off x="860221" y="761466"/>
            <a:ext cx="717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2FF576-4FCD-4996-8A2A-EE211239FBA4}"/>
              </a:ext>
            </a:extLst>
          </p:cNvPr>
          <p:cNvSpPr txBox="1"/>
          <p:nvPr/>
        </p:nvSpPr>
        <p:spPr>
          <a:xfrm>
            <a:off x="6901467" y="1247417"/>
            <a:ext cx="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1D865D-A589-4873-AB30-9F511C242D87}"/>
              </a:ext>
            </a:extLst>
          </p:cNvPr>
          <p:cNvSpPr txBox="1"/>
          <p:nvPr/>
        </p:nvSpPr>
        <p:spPr>
          <a:xfrm>
            <a:off x="4606724" y="3707874"/>
            <a:ext cx="4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4080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B18C4-A959-4E33-9269-13BBCA6B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4691684" y="681037"/>
            <a:ext cx="45719" cy="100965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A03AE4-3054-4FD0-B418-40984E249359}"/>
              </a:ext>
            </a:extLst>
          </p:cNvPr>
          <p:cNvSpPr txBox="1"/>
          <p:nvPr/>
        </p:nvSpPr>
        <p:spPr>
          <a:xfrm>
            <a:off x="729574" y="904672"/>
            <a:ext cx="38424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Alignement méditerranéen </a:t>
            </a:r>
            <a:b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r-FR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Alignement de Cyprès Totem érigés, contemporains, graphiques et persistants avec sous végétation type Gaura Lindheimeri et Lavandes mellifères </a:t>
            </a:r>
            <a:b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Hauteur/largeur adulte : </a:t>
            </a:r>
            <a:b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6m sur 50 à 100 cm de large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8BA5F1-BB47-4E1B-9A63-EB273F774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417" y="250372"/>
            <a:ext cx="4775230" cy="64661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DF168A-E126-473C-B936-6614A3D08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176" y="4127711"/>
            <a:ext cx="1201216" cy="127055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7AB46D-3CEB-4416-905E-045A95803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797" y="4117400"/>
            <a:ext cx="1279941" cy="127055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96D0380-6F6B-4BFD-804E-9EA1C8187799}"/>
              </a:ext>
            </a:extLst>
          </p:cNvPr>
          <p:cNvSpPr txBox="1"/>
          <p:nvPr/>
        </p:nvSpPr>
        <p:spPr>
          <a:xfrm>
            <a:off x="1342176" y="5370042"/>
            <a:ext cx="141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Lavandes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C721BA-BAC9-46CD-A86F-BEEC0A73611D}"/>
              </a:ext>
            </a:extLst>
          </p:cNvPr>
          <p:cNvSpPr/>
          <p:nvPr/>
        </p:nvSpPr>
        <p:spPr>
          <a:xfrm>
            <a:off x="4026380" y="5351116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Gaura</a:t>
            </a:r>
          </a:p>
        </p:txBody>
      </p:sp>
    </p:spTree>
    <p:extLst>
      <p:ext uri="{BB962C8B-B14F-4D97-AF65-F5344CB8AC3E}">
        <p14:creationId xmlns:p14="http://schemas.microsoft.com/office/powerpoint/2010/main" val="319553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u="sng" dirty="0">
                <a:latin typeface="Calibri" pitchFamily="34" charset="0"/>
                <a:cs typeface="Calibri" pitchFamily="34" charset="0"/>
              </a:rPr>
              <a:t>Les membres du bureau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327576"/>
              </p:ext>
            </p:extLst>
          </p:nvPr>
        </p:nvGraphicFramePr>
        <p:xfrm>
          <a:off x="6842610" y="2986923"/>
          <a:ext cx="4189071" cy="2875820"/>
        </p:xfrm>
        <a:graphic>
          <a:graphicData uri="http://schemas.openxmlformats.org/drawingml/2006/table">
            <a:tbl>
              <a:tblPr/>
              <a:tblGrid>
                <a:gridCol w="4189071">
                  <a:extLst>
                    <a:ext uri="{9D8B030D-6E8A-4147-A177-3AD203B41FA5}">
                      <a16:colId xmlns:a16="http://schemas.microsoft.com/office/drawing/2014/main" val="810619786"/>
                    </a:ext>
                  </a:extLst>
                </a:gridCol>
              </a:tblGrid>
              <a:tr h="46115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BOUEDEC Fabienne 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064177"/>
                  </a:ext>
                </a:extLst>
              </a:tr>
              <a:tr h="46115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REUSSE Bernard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432359"/>
                  </a:ext>
                </a:extLst>
              </a:tr>
              <a:tr h="28763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ANGLARD Jean François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573280"/>
                  </a:ext>
                </a:extLst>
              </a:tr>
              <a:tr h="46115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REUSSE Christine 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596275"/>
                  </a:ext>
                </a:extLst>
              </a:tr>
              <a:tr h="46115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PETRIS Francine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27984"/>
                  </a:ext>
                </a:extLst>
              </a:tr>
              <a:tr h="42584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SIAT Geneviève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49023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442508"/>
              </p:ext>
            </p:extLst>
          </p:nvPr>
        </p:nvGraphicFramePr>
        <p:xfrm>
          <a:off x="1240464" y="2963778"/>
          <a:ext cx="4305783" cy="2754774"/>
        </p:xfrm>
        <a:graphic>
          <a:graphicData uri="http://schemas.openxmlformats.org/drawingml/2006/table">
            <a:tbl>
              <a:tblPr/>
              <a:tblGrid>
                <a:gridCol w="4305783">
                  <a:extLst>
                    <a:ext uri="{9D8B030D-6E8A-4147-A177-3AD203B41FA5}">
                      <a16:colId xmlns:a16="http://schemas.microsoft.com/office/drawing/2014/main" val="1076207082"/>
                    </a:ext>
                  </a:extLst>
                </a:gridCol>
              </a:tblGrid>
              <a:tr h="4591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LATRONCHE Patrice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614913"/>
                  </a:ext>
                </a:extLst>
              </a:tr>
              <a:tr h="4591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BOULAY Philippe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392253"/>
                  </a:ext>
                </a:extLst>
              </a:tr>
              <a:tr h="4591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GAUDIERE Bernard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18054"/>
                  </a:ext>
                </a:extLst>
              </a:tr>
              <a:tr h="4591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PESSOA GRIJO Tony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246560"/>
                  </a:ext>
                </a:extLst>
              </a:tr>
              <a:tr h="4591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Mme NGANDE Emmanuelle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097116"/>
                  </a:ext>
                </a:extLst>
              </a:tr>
              <a:tr h="4591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MAILLER Jean Jacques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818529"/>
                  </a:ext>
                </a:extLst>
              </a:tr>
            </a:tbl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1984298" y="2149189"/>
            <a:ext cx="10515600" cy="50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i="1" dirty="0"/>
              <a:t>	</a:t>
            </a:r>
            <a:r>
              <a:rPr lang="fr-FR" sz="2000" i="1" u="sng" dirty="0">
                <a:latin typeface="Calibri" pitchFamily="34" charset="0"/>
                <a:cs typeface="Calibri" pitchFamily="34" charset="0"/>
              </a:rPr>
              <a:t>Elus</a:t>
            </a:r>
            <a:r>
              <a:rPr lang="fr-FR" sz="2000" i="1" dirty="0"/>
              <a:t>						</a:t>
            </a:r>
            <a:r>
              <a:rPr lang="fr-FR" sz="2000" i="1" u="sng" dirty="0">
                <a:latin typeface="Calibri" pitchFamily="34" charset="0"/>
                <a:cs typeface="Calibri" pitchFamily="34" charset="0"/>
              </a:rPr>
              <a:t>Citoyens</a:t>
            </a:r>
            <a:r>
              <a:rPr lang="fr-FR" sz="2000" i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65558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C7474F-56A9-461C-8993-0A4635B6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3" y="176211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PLANNING PREVISIONNEL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9AD564-DD9E-4E2D-B2B8-30D42CAA54F4}"/>
              </a:ext>
            </a:extLst>
          </p:cNvPr>
          <p:cNvSpPr txBox="1"/>
          <p:nvPr/>
        </p:nvSpPr>
        <p:spPr>
          <a:xfrm>
            <a:off x="190018" y="1490800"/>
            <a:ext cx="1074805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0070C0"/>
                </a:solidFill>
              </a:rPr>
              <a:t>Novembre 2024 : </a:t>
            </a:r>
          </a:p>
          <a:p>
            <a:pPr lvl="0"/>
            <a:endParaRPr lang="fr-FR" sz="2400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Ouverture des fosses de plantation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Décaissement et apport de terre végétale amendée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Apport de mycorhize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Plantation des végétaux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Paillage organique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Mise en place de tuteurs quadripodes pour les arbres avec planchette de maintien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-   Plombage hydraulique</a:t>
            </a:r>
          </a:p>
        </p:txBody>
      </p:sp>
    </p:spTree>
    <p:extLst>
      <p:ext uri="{BB962C8B-B14F-4D97-AF65-F5344CB8AC3E}">
        <p14:creationId xmlns:p14="http://schemas.microsoft.com/office/powerpoint/2010/main" val="1937272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6D3FB-E237-4FD2-B444-81E53B54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26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Les temps forts du quartier passés et à venir</a:t>
            </a:r>
            <a:br>
              <a:rPr lang="fr-FR" sz="2800" dirty="0"/>
            </a:br>
            <a:r>
              <a:rPr lang="fr-FR" sz="2800" dirty="0"/>
              <a:t> 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0FE5C01-73A2-42E0-BFBA-66D3A1D7AA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5000" y="2273587"/>
            <a:ext cx="4210600" cy="265143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44E08F8-6E7F-4C66-B6AB-E83DCE205DF7}"/>
              </a:ext>
            </a:extLst>
          </p:cNvPr>
          <p:cNvSpPr txBox="1"/>
          <p:nvPr/>
        </p:nvSpPr>
        <p:spPr>
          <a:xfrm>
            <a:off x="2626507" y="5440712"/>
            <a:ext cx="7356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Course solidaire organisée par l’association des Amis du Plateau 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B9CCE6-AC90-4532-A773-9E6367A1679C}"/>
              </a:ext>
            </a:extLst>
          </p:cNvPr>
          <p:cNvSpPr txBox="1"/>
          <p:nvPr/>
        </p:nvSpPr>
        <p:spPr>
          <a:xfrm>
            <a:off x="4406639" y="1248011"/>
            <a:ext cx="469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Décembre 2023 </a:t>
            </a:r>
            <a:endParaRPr lang="fr-FR" dirty="0"/>
          </a:p>
        </p:txBody>
      </p:sp>
      <p:pic>
        <p:nvPicPr>
          <p:cNvPr id="18" name="Espace réservé du contenu 5">
            <a:extLst>
              <a:ext uri="{FF2B5EF4-FFF2-40B4-BE49-F238E27FC236}">
                <a16:creationId xmlns:a16="http://schemas.microsoft.com/office/drawing/2014/main" id="{5F8CA281-88D4-49A9-BE3A-373566F8B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4" y="2166002"/>
            <a:ext cx="3728343" cy="286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79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E04584-2FA7-42CC-BECB-2F82AB8A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3885" y="33639"/>
            <a:ext cx="5446827" cy="645529"/>
          </a:xfrm>
        </p:spPr>
        <p:txBody>
          <a:bodyPr>
            <a:normAutofit/>
          </a:bodyPr>
          <a:lstStyle/>
          <a:p>
            <a:pPr algn="r"/>
            <a:r>
              <a:rPr lang="fr-FR" sz="1800" dirty="0"/>
              <a:t>Janvier 2024 </a:t>
            </a:r>
            <a:r>
              <a:rPr lang="fr-FR" sz="1400" dirty="0"/>
              <a:t>:</a:t>
            </a:r>
            <a:br>
              <a:rPr lang="fr-FR" sz="1400" dirty="0"/>
            </a:br>
            <a:endParaRPr lang="fr-FR" sz="1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4D3845-391B-406F-8EE3-7690A7019850}"/>
              </a:ext>
            </a:extLst>
          </p:cNvPr>
          <p:cNvSpPr txBox="1"/>
          <p:nvPr/>
        </p:nvSpPr>
        <p:spPr>
          <a:xfrm>
            <a:off x="7211028" y="1185862"/>
            <a:ext cx="380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CEFE84-A7BB-4708-90FF-715062855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85" y="1967696"/>
            <a:ext cx="3139983" cy="3041705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D59B38F-A639-46FE-B5AB-FD863635B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0678" y="4323023"/>
            <a:ext cx="3683492" cy="247882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A45EF47-7883-4BD7-8E82-63116D19957C}"/>
              </a:ext>
            </a:extLst>
          </p:cNvPr>
          <p:cNvSpPr txBox="1"/>
          <p:nvPr/>
        </p:nvSpPr>
        <p:spPr>
          <a:xfrm>
            <a:off x="6649655" y="3914953"/>
            <a:ext cx="4930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Inauguration des locaux de la Police Municipale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FD8900-0BA3-4D88-905F-4A7C6359BAEA}"/>
              </a:ext>
            </a:extLst>
          </p:cNvPr>
          <p:cNvSpPr txBox="1"/>
          <p:nvPr/>
        </p:nvSpPr>
        <p:spPr>
          <a:xfrm>
            <a:off x="92597" y="5048165"/>
            <a:ext cx="512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70C0"/>
                </a:solidFill>
              </a:rPr>
              <a:t>Temps convivial autour d’une galette afin de célébrer la nouvelle année avec la Municipalité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2AF5D65-C7F9-4A88-BE99-A2149D639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272" y="381965"/>
            <a:ext cx="5446827" cy="35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35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86467BA-8D54-4206-B115-C16721E5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3238" y="-305932"/>
            <a:ext cx="4572964" cy="1009651"/>
          </a:xfrm>
        </p:spPr>
        <p:txBody>
          <a:bodyPr>
            <a:normAutofit/>
          </a:bodyPr>
          <a:lstStyle/>
          <a:p>
            <a:pPr algn="ctr"/>
            <a:r>
              <a:rPr lang="fr-FR" sz="1800" dirty="0"/>
              <a:t>Février 2024 :</a:t>
            </a:r>
          </a:p>
        </p:txBody>
      </p:sp>
      <p:pic>
        <p:nvPicPr>
          <p:cNvPr id="9" name="Espace réservé du contenu 9">
            <a:extLst>
              <a:ext uri="{FF2B5EF4-FFF2-40B4-BE49-F238E27FC236}">
                <a16:creationId xmlns:a16="http://schemas.microsoft.com/office/drawing/2014/main" id="{B0871C1D-2034-47E4-9FA3-74480D1F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9" y="599359"/>
            <a:ext cx="3985031" cy="253720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9AF97D9-ADF6-4809-A287-2BCE07DF1C1E}"/>
              </a:ext>
            </a:extLst>
          </p:cNvPr>
          <p:cNvSpPr txBox="1"/>
          <p:nvPr/>
        </p:nvSpPr>
        <p:spPr>
          <a:xfrm>
            <a:off x="1863524" y="6528122"/>
            <a:ext cx="462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034B40-F3C1-438F-AC54-9F39178999B3}"/>
              </a:ext>
            </a:extLst>
          </p:cNvPr>
          <p:cNvSpPr/>
          <p:nvPr/>
        </p:nvSpPr>
        <p:spPr>
          <a:xfrm>
            <a:off x="8453380" y="465084"/>
            <a:ext cx="1471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Avril 2024 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50CD9-F641-40A7-8B56-47E8B35615C9}"/>
              </a:ext>
            </a:extLst>
          </p:cNvPr>
          <p:cNvSpPr/>
          <p:nvPr/>
        </p:nvSpPr>
        <p:spPr>
          <a:xfrm>
            <a:off x="591052" y="3144885"/>
            <a:ext cx="3515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remise des colis gourmands aux ainés </a:t>
            </a:r>
          </a:p>
        </p:txBody>
      </p:sp>
      <p:pic>
        <p:nvPicPr>
          <p:cNvPr id="12" name="Espace réservé du contenu 6">
            <a:extLst>
              <a:ext uri="{FF2B5EF4-FFF2-40B4-BE49-F238E27FC236}">
                <a16:creationId xmlns:a16="http://schemas.microsoft.com/office/drawing/2014/main" id="{18327482-C103-4018-B612-177E57CA9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44940" y="1446186"/>
            <a:ext cx="2490671" cy="3320895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44B8E29-EAA5-4D77-9120-4DDAE865A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853" y="1085683"/>
            <a:ext cx="3031427" cy="40419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FAD5CFB-530C-42CE-93D3-2575FE416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49" y="3460982"/>
            <a:ext cx="2147587" cy="326076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BD8277-7396-4D11-BF8D-C664981FAF27}"/>
              </a:ext>
            </a:extLst>
          </p:cNvPr>
          <p:cNvSpPr txBox="1"/>
          <p:nvPr/>
        </p:nvSpPr>
        <p:spPr>
          <a:xfrm>
            <a:off x="6759615" y="5355702"/>
            <a:ext cx="5432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</a:rPr>
              <a:t>Remise du label de l’école de foot et du label féminine au Champigny Football Club, stade C. Solignat</a:t>
            </a:r>
          </a:p>
        </p:txBody>
      </p:sp>
    </p:spTree>
    <p:extLst>
      <p:ext uri="{BB962C8B-B14F-4D97-AF65-F5344CB8AC3E}">
        <p14:creationId xmlns:p14="http://schemas.microsoft.com/office/powerpoint/2010/main" val="521680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B031A-3285-424A-8F6F-1CCF3EE1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4" y="-270020"/>
            <a:ext cx="10821364" cy="1129137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Les temps forts à venir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FB68F6-4B53-4C7E-952D-B12103C8B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" y="4294208"/>
            <a:ext cx="11702005" cy="3640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- du 08/07 au 12/07/24 → projet jardinières du Mail de la demi-lune  </a:t>
            </a:r>
          </a:p>
          <a:p>
            <a:pPr marL="0" indent="0">
              <a:buNone/>
            </a:pPr>
            <a:r>
              <a:rPr lang="fr-FR" sz="2000" dirty="0"/>
              <a:t>- le 13/07 → feu d’artifice de la fête nationale au parc du Plateau</a:t>
            </a:r>
          </a:p>
          <a:p>
            <a:pPr marL="0" indent="0">
              <a:buNone/>
            </a:pPr>
            <a:r>
              <a:rPr lang="fr-FR" sz="2400" b="1" u="sng" dirty="0"/>
              <a:t>Aout 2024 </a:t>
            </a:r>
            <a:r>
              <a:rPr lang="fr-FR" sz="2400" b="1" dirty="0"/>
              <a:t>:</a:t>
            </a:r>
            <a:r>
              <a:rPr lang="fr-FR" sz="2400" b="1" u="sng" dirty="0"/>
              <a:t> </a:t>
            </a:r>
            <a:br>
              <a:rPr lang="fr-FR" sz="2400" b="1" u="sng" dirty="0"/>
            </a:br>
            <a:r>
              <a:rPr lang="fr-FR" sz="1800" dirty="0"/>
              <a:t>- </a:t>
            </a:r>
            <a:r>
              <a:rPr lang="fr-FR" sz="2000" dirty="0"/>
              <a:t>le 10/08 → journée à la mer </a:t>
            </a:r>
          </a:p>
          <a:p>
            <a:pPr marL="0" indent="0">
              <a:buNone/>
            </a:pPr>
            <a:r>
              <a:rPr lang="fr-FR" sz="2000" dirty="0"/>
              <a:t>- le 24/08 → cinéma plein air au parc du plateau, au programme : animations tout au long de l’après-midi, stand restauration et diffusion sur grand écran du film GRAN TURISMO à la nuit tombée. </a:t>
            </a:r>
            <a:br>
              <a:rPr lang="fr-FR" sz="2000" b="1" u="sng" dirty="0"/>
            </a:br>
            <a:endParaRPr lang="fr-FR" sz="2400" b="1" u="sng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9AFF1A-6E27-43EE-8BBB-41A4401BA29F}"/>
              </a:ext>
            </a:extLst>
          </p:cNvPr>
          <p:cNvSpPr txBox="1"/>
          <p:nvPr/>
        </p:nvSpPr>
        <p:spPr>
          <a:xfrm>
            <a:off x="-5" y="1674164"/>
            <a:ext cx="121920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- le 01/06 → </a:t>
            </a:r>
            <a:r>
              <a:rPr lang="fr-FR" sz="2000" dirty="0" err="1">
                <a:solidFill>
                  <a:srgbClr val="0070C0"/>
                </a:solidFill>
              </a:rPr>
              <a:t>Vide-grenier</a:t>
            </a:r>
            <a:r>
              <a:rPr lang="fr-FR" sz="2000" dirty="0">
                <a:solidFill>
                  <a:srgbClr val="0070C0"/>
                </a:solidFill>
              </a:rPr>
              <a:t> du quartier organisé par l’association Un Plateau Pour Tous</a:t>
            </a:r>
          </a:p>
          <a:p>
            <a:endParaRPr lang="fr-FR" sz="2000" dirty="0">
              <a:solidFill>
                <a:srgbClr val="0070C0"/>
              </a:solidFill>
            </a:endParaRPr>
          </a:p>
          <a:p>
            <a:r>
              <a:rPr lang="fr-FR" sz="2000" dirty="0">
                <a:solidFill>
                  <a:srgbClr val="0070C0"/>
                </a:solidFill>
              </a:rPr>
              <a:t>- le 01/06 → Portes ouvertes de la caserne des pompiers, au programme : animations, démonstrations, initiations aux gestes qui sauvent </a:t>
            </a:r>
          </a:p>
          <a:p>
            <a:endParaRPr lang="fr-FR" sz="2400" b="1" u="sng" dirty="0">
              <a:solidFill>
                <a:srgbClr val="0070C0"/>
              </a:solidFill>
            </a:endParaRPr>
          </a:p>
          <a:p>
            <a:endParaRPr lang="fr-FR" sz="2400" b="1" u="sng" dirty="0">
              <a:solidFill>
                <a:srgbClr val="0070C0"/>
              </a:solidFill>
            </a:endParaRPr>
          </a:p>
          <a:p>
            <a:r>
              <a:rPr lang="fr-FR" sz="2400" b="1" u="sng" dirty="0">
                <a:solidFill>
                  <a:srgbClr val="0070C0"/>
                </a:solidFill>
              </a:rPr>
              <a:t>Juillet 2024 </a:t>
            </a:r>
            <a:r>
              <a:rPr lang="fr-FR" sz="2400" b="1" dirty="0">
                <a:solidFill>
                  <a:srgbClr val="0070C0"/>
                </a:solidFill>
              </a:rPr>
              <a:t>:</a:t>
            </a:r>
          </a:p>
          <a:p>
            <a:r>
              <a:rPr lang="fr-FR" sz="2000" dirty="0">
                <a:solidFill>
                  <a:srgbClr val="0070C0"/>
                </a:solidFill>
              </a:rPr>
              <a:t>- le 21/07 → </a:t>
            </a:r>
            <a:r>
              <a:rPr lang="fr-FR" sz="2000" dirty="0" err="1">
                <a:solidFill>
                  <a:srgbClr val="0070C0"/>
                </a:solidFill>
              </a:rPr>
              <a:t>Carnavalcade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68048-6817-4403-BEF0-D0C292E2AA3A}"/>
              </a:ext>
            </a:extLst>
          </p:cNvPr>
          <p:cNvSpPr/>
          <p:nvPr/>
        </p:nvSpPr>
        <p:spPr>
          <a:xfrm>
            <a:off x="0" y="977625"/>
            <a:ext cx="17748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2400" b="1" u="sng" dirty="0">
              <a:solidFill>
                <a:srgbClr val="0070C0"/>
              </a:solidFill>
            </a:endParaRPr>
          </a:p>
          <a:p>
            <a:r>
              <a:rPr lang="fr-FR" sz="2400" b="1" u="sng" dirty="0">
                <a:solidFill>
                  <a:srgbClr val="0070C0"/>
                </a:solidFill>
              </a:rPr>
              <a:t>Juin 2024 </a:t>
            </a:r>
            <a:r>
              <a:rPr lang="fr-FR" sz="2400" b="1" dirty="0">
                <a:solidFill>
                  <a:srgbClr val="0070C0"/>
                </a:solidFill>
              </a:rPr>
              <a:t>: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CB4029-E9B0-44A1-AD3E-FB7953A2EDD7}"/>
              </a:ext>
            </a:extLst>
          </p:cNvPr>
          <p:cNvSpPr txBox="1"/>
          <p:nvPr/>
        </p:nvSpPr>
        <p:spPr>
          <a:xfrm>
            <a:off x="0" y="3184191"/>
            <a:ext cx="6412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- le 21/06 → Fête de la musique</a:t>
            </a:r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FBE37-CDE5-40BA-9232-56D507FEACC7}"/>
              </a:ext>
            </a:extLst>
          </p:cNvPr>
          <p:cNvSpPr/>
          <p:nvPr/>
        </p:nvSpPr>
        <p:spPr>
          <a:xfrm>
            <a:off x="-3" y="223572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rgbClr val="0070C0"/>
                </a:solidFill>
              </a:rPr>
              <a:t>Mai 2024 : </a:t>
            </a:r>
          </a:p>
          <a:p>
            <a:r>
              <a:rPr lang="fr-FR" sz="2000">
                <a:solidFill>
                  <a:srgbClr val="0070C0"/>
                </a:solidFill>
              </a:rPr>
              <a:t>- le </a:t>
            </a:r>
            <a:r>
              <a:rPr lang="fr-FR" sz="2000" dirty="0">
                <a:solidFill>
                  <a:srgbClr val="0070C0"/>
                </a:solidFill>
              </a:rPr>
              <a:t>25/05 → le 1</a:t>
            </a:r>
            <a:r>
              <a:rPr lang="fr-FR" sz="2000" baseline="30000" dirty="0">
                <a:solidFill>
                  <a:srgbClr val="0070C0"/>
                </a:solidFill>
              </a:rPr>
              <a:t>er</a:t>
            </a:r>
            <a:r>
              <a:rPr lang="fr-FR" sz="2000" dirty="0">
                <a:solidFill>
                  <a:srgbClr val="0070C0"/>
                </a:solidFill>
              </a:rPr>
              <a:t> salon du </a:t>
            </a:r>
            <a:r>
              <a:rPr lang="fr-FR" sz="2000">
                <a:solidFill>
                  <a:srgbClr val="0070C0"/>
                </a:solidFill>
              </a:rPr>
              <a:t>livre illustré</a:t>
            </a:r>
            <a:endParaRPr lang="fr-FR" sz="2000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- </a:t>
            </a:r>
            <a:r>
              <a:rPr lang="fr-FR" sz="2000" dirty="0">
                <a:solidFill>
                  <a:srgbClr val="0070C0"/>
                </a:solidFill>
              </a:rPr>
              <a:t>le week-end du 31/05 → Fête des voisins </a:t>
            </a:r>
            <a:r>
              <a:rPr lang="fr-FR" sz="20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930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82B0CA-5DDE-4740-837F-DA9E1CB6F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0" y="-173620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Vos signalements, les suites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DB8239-93E3-490F-9D5E-116AE033FE37}"/>
              </a:ext>
            </a:extLst>
          </p:cNvPr>
          <p:cNvSpPr txBox="1"/>
          <p:nvPr/>
        </p:nvSpPr>
        <p:spPr>
          <a:xfrm>
            <a:off x="930798" y="1678329"/>
            <a:ext cx="111300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115 TER Avenue  Marx Dormoy : 2 potelets rescellés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Rue du Professeur Paul </a:t>
            </a:r>
            <a:r>
              <a:rPr lang="fr-FR" b="1" dirty="0" err="1">
                <a:solidFill>
                  <a:srgbClr val="0070C0"/>
                </a:solidFill>
              </a:rPr>
              <a:t>Milliez</a:t>
            </a:r>
            <a:r>
              <a:rPr lang="fr-FR" b="1" dirty="0">
                <a:solidFill>
                  <a:srgbClr val="0070C0"/>
                </a:solidFill>
              </a:rPr>
              <a:t> (face au N°2 ) : 1 support + panneau posé</a:t>
            </a: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	</a:t>
            </a: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Avenue Odette : Plusieurs nids de poules repris </a:t>
            </a:r>
          </a:p>
          <a:p>
            <a:pPr marL="285750" lvl="0" indent="-285750"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Rue du Monument (face N°4) : Reprise d’un nid de poule </a:t>
            </a:r>
          </a:p>
          <a:p>
            <a:pPr marL="285750" lvl="0" indent="-285750"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123 rue du Monument : Reprise d’un nid de poule </a:t>
            </a:r>
          </a:p>
          <a:p>
            <a:pPr lvl="0"/>
            <a:endParaRPr lang="fr-FR" b="1" dirty="0">
              <a:solidFill>
                <a:srgbClr val="0070C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fr-FR" b="1" dirty="0">
                <a:solidFill>
                  <a:srgbClr val="0070C0"/>
                </a:solidFill>
              </a:rPr>
              <a:t>4 Chemin de la Croix : 1 m² trottoir + 1 m² chaussée repris</a:t>
            </a: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	</a:t>
            </a:r>
          </a:p>
          <a:p>
            <a:pPr lvl="0"/>
            <a:r>
              <a:rPr lang="fr-FR" b="1" dirty="0">
                <a:solidFill>
                  <a:srgbClr val="0070C0"/>
                </a:solidFill>
              </a:rPr>
              <a:t>-   119 rue du Monument : Reprise d’un nid de poule 	</a:t>
            </a:r>
          </a:p>
        </p:txBody>
      </p:sp>
    </p:spTree>
    <p:extLst>
      <p:ext uri="{BB962C8B-B14F-4D97-AF65-F5344CB8AC3E}">
        <p14:creationId xmlns:p14="http://schemas.microsoft.com/office/powerpoint/2010/main" val="985693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EE8CEB6F-AD65-4A4F-B474-45048599D0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4776" y="168911"/>
          <a:ext cx="4454198" cy="6541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Acrobat Document" r:id="rId3" imgW="5759438" imgH="8458200" progId="AcroExch.Document.DC">
                  <p:embed/>
                </p:oleObj>
              </mc:Choice>
              <mc:Fallback>
                <p:oleObj name="Acrobat Document" r:id="rId3" imgW="5759438" imgH="8458200" progId="AcroExch.Document.DC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EE8CEB6F-AD65-4A4F-B474-45048599D0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4776" y="168911"/>
                        <a:ext cx="4454198" cy="6541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2C3E742-B1D9-4841-907E-3D44476BA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01" y="2196084"/>
            <a:ext cx="1789955" cy="17655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3B329D-5B05-448C-8B90-256B80DFF0A8}"/>
              </a:ext>
            </a:extLst>
          </p:cNvPr>
          <p:cNvSpPr/>
          <p:nvPr/>
        </p:nvSpPr>
        <p:spPr>
          <a:xfrm>
            <a:off x="5801959" y="1216372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>
                <a:solidFill>
                  <a:srgbClr val="7100FF"/>
                </a:solidFill>
                <a:latin typeface="MyriadPro-Regular"/>
              </a:rPr>
              <a:t>Du 29 avril au 9 juin 2024</a:t>
            </a:r>
          </a:p>
          <a:p>
            <a:pPr algn="ctr"/>
            <a:endParaRPr lang="fr-FR" sz="28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8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8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b="1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endParaRPr lang="fr-FR" sz="2400" dirty="0">
              <a:solidFill>
                <a:srgbClr val="7100FF"/>
              </a:solidFill>
              <a:latin typeface="MyriadPro-Regular"/>
            </a:endParaRPr>
          </a:p>
          <a:p>
            <a:pPr algn="ctr"/>
            <a:r>
              <a:rPr lang="fr-FR" sz="2800" dirty="0">
                <a:solidFill>
                  <a:srgbClr val="7100FF"/>
                </a:solidFill>
                <a:latin typeface="MyriadPro-Regular"/>
              </a:rPr>
              <a:t>ou </a:t>
            </a:r>
            <a:r>
              <a:rPr lang="fr-FR" sz="2800" b="1" dirty="0">
                <a:solidFill>
                  <a:srgbClr val="7100FF"/>
                </a:solidFill>
                <a:latin typeface="Gotham-Bold"/>
              </a:rPr>
              <a:t>RENDEZ-VOUS</a:t>
            </a:r>
          </a:p>
          <a:p>
            <a:pPr algn="ctr"/>
            <a:r>
              <a:rPr lang="fr-FR" sz="2800" dirty="0">
                <a:solidFill>
                  <a:srgbClr val="7100FF"/>
                </a:solidFill>
                <a:latin typeface="MyriadPro-Regular"/>
              </a:rPr>
              <a:t>sur </a:t>
            </a:r>
            <a:r>
              <a:rPr lang="fr-FR" sz="2800" b="1" dirty="0">
                <a:solidFill>
                  <a:srgbClr val="7100FF"/>
                </a:solidFill>
                <a:latin typeface="Gotham-Bold"/>
              </a:rPr>
              <a:t>consultations.</a:t>
            </a:r>
          </a:p>
          <a:p>
            <a:pPr algn="ctr"/>
            <a:r>
              <a:rPr lang="fr-FR" sz="2800" b="1" dirty="0">
                <a:solidFill>
                  <a:srgbClr val="7100FF"/>
                </a:solidFill>
                <a:latin typeface="Gotham-Bold"/>
              </a:rPr>
              <a:t>champigny-sur-marne.fr</a:t>
            </a:r>
            <a:endParaRPr lang="fr-FR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C4C439-74A7-48E2-9D2F-517435F6AF82}"/>
              </a:ext>
            </a:extLst>
          </p:cNvPr>
          <p:cNvSpPr/>
          <p:nvPr/>
        </p:nvSpPr>
        <p:spPr>
          <a:xfrm>
            <a:off x="7707613" y="3961631"/>
            <a:ext cx="2422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7100FF"/>
                </a:solidFill>
                <a:latin typeface="Gotham-Bold"/>
              </a:rPr>
              <a:t>FLASHEZ-MOI !</a:t>
            </a:r>
          </a:p>
        </p:txBody>
      </p:sp>
    </p:spTree>
    <p:extLst>
      <p:ext uri="{BB962C8B-B14F-4D97-AF65-F5344CB8AC3E}">
        <p14:creationId xmlns:p14="http://schemas.microsoft.com/office/powerpoint/2010/main" val="3330916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ronde 3"/>
          <p:cNvSpPr/>
          <p:nvPr/>
        </p:nvSpPr>
        <p:spPr>
          <a:xfrm rot="319538">
            <a:off x="5465100" y="2122166"/>
            <a:ext cx="4987296" cy="2255490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07595" y="413000"/>
            <a:ext cx="10515600" cy="65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u="sng" dirty="0">
                <a:latin typeface="Calibri" pitchFamily="34" charset="0"/>
                <a:cs typeface="Calibri" pitchFamily="34" charset="0"/>
              </a:rPr>
              <a:t>A vous la parole…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321511">
            <a:off x="5678848" y="3041494"/>
            <a:ext cx="10515600" cy="1009651"/>
          </a:xfrm>
        </p:spPr>
        <p:txBody>
          <a:bodyPr>
            <a:normAutofit/>
          </a:bodyPr>
          <a:lstStyle/>
          <a:p>
            <a:r>
              <a:rPr lang="fr-FR" sz="3600" i="1" dirty="0">
                <a:latin typeface="Calibri" pitchFamily="34" charset="0"/>
                <a:cs typeface="Calibri" pitchFamily="34" charset="0"/>
              </a:rPr>
              <a:t>Echangeons ensemble !</a:t>
            </a:r>
            <a:endParaRPr lang="fr-FR" sz="3600" b="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AA162-837B-4E23-B5F1-8265D268D649}"/>
              </a:ext>
            </a:extLst>
          </p:cNvPr>
          <p:cNvSpPr/>
          <p:nvPr/>
        </p:nvSpPr>
        <p:spPr>
          <a:xfrm>
            <a:off x="708441" y="2188018"/>
            <a:ext cx="43636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1527A5-EDA4-4810-92E8-A4138AFA9FF2}"/>
              </a:ext>
            </a:extLst>
          </p:cNvPr>
          <p:cNvSpPr/>
          <p:nvPr/>
        </p:nvSpPr>
        <p:spPr>
          <a:xfrm>
            <a:off x="527979" y="2725706"/>
            <a:ext cx="43636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0070C0"/>
                </a:solidFill>
              </a:rPr>
              <a:t>Vos idées, vos propositions pour le quartier</a:t>
            </a:r>
          </a:p>
        </p:txBody>
      </p:sp>
    </p:spTree>
    <p:extLst>
      <p:ext uri="{BB962C8B-B14F-4D97-AF65-F5344CB8AC3E}">
        <p14:creationId xmlns:p14="http://schemas.microsoft.com/office/powerpoint/2010/main" val="625391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11C40C-8986-4D02-AE5E-F49A81FBCE3F}"/>
              </a:ext>
            </a:extLst>
          </p:cNvPr>
          <p:cNvSpPr/>
          <p:nvPr/>
        </p:nvSpPr>
        <p:spPr>
          <a:xfrm>
            <a:off x="5908717" y="1854673"/>
            <a:ext cx="6086308" cy="338809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FBA31-2893-41D8-A508-895BB15EA7E7}"/>
              </a:ext>
            </a:extLst>
          </p:cNvPr>
          <p:cNvSpPr/>
          <p:nvPr/>
        </p:nvSpPr>
        <p:spPr>
          <a:xfrm>
            <a:off x="120363" y="1410320"/>
            <a:ext cx="5684034" cy="4291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392D543-C778-467A-8A1C-594DFBE98558}"/>
              </a:ext>
            </a:extLst>
          </p:cNvPr>
          <p:cNvGrpSpPr/>
          <p:nvPr/>
        </p:nvGrpSpPr>
        <p:grpSpPr>
          <a:xfrm>
            <a:off x="155785" y="1507654"/>
            <a:ext cx="5696458" cy="3910584"/>
            <a:chOff x="6063901" y="981075"/>
            <a:chExt cx="5249666" cy="37693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0DA366-0AF0-468A-B332-ACC47053B286}"/>
                </a:ext>
              </a:extLst>
            </p:cNvPr>
            <p:cNvSpPr/>
            <p:nvPr/>
          </p:nvSpPr>
          <p:spPr>
            <a:xfrm>
              <a:off x="6063901" y="1204279"/>
              <a:ext cx="2680480" cy="3207789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4701" t="29582" r="4701" b="2958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78E0FD5C-E03C-469C-9EAF-645B972A7C4A}"/>
                </a:ext>
              </a:extLst>
            </p:cNvPr>
            <p:cNvSpPr/>
            <p:nvPr/>
          </p:nvSpPr>
          <p:spPr>
            <a:xfrm>
              <a:off x="6500173" y="2358306"/>
              <a:ext cx="2025384" cy="2013037"/>
            </a:xfrm>
            <a:custGeom>
              <a:avLst/>
              <a:gdLst>
                <a:gd name="connsiteX0" fmla="*/ 0 w 2025384"/>
                <a:gd name="connsiteY0" fmla="*/ 0 h 2013037"/>
                <a:gd name="connsiteX1" fmla="*/ 2025384 w 2025384"/>
                <a:gd name="connsiteY1" fmla="*/ 0 h 2013037"/>
                <a:gd name="connsiteX2" fmla="*/ 2025384 w 2025384"/>
                <a:gd name="connsiteY2" fmla="*/ 2013037 h 2013037"/>
                <a:gd name="connsiteX3" fmla="*/ 0 w 2025384"/>
                <a:gd name="connsiteY3" fmla="*/ 2013037 h 2013037"/>
                <a:gd name="connsiteX4" fmla="*/ 0 w 2025384"/>
                <a:gd name="connsiteY4" fmla="*/ 0 h 201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384" h="2013037">
                  <a:moveTo>
                    <a:pt x="0" y="0"/>
                  </a:moveTo>
                  <a:lnTo>
                    <a:pt x="2025384" y="0"/>
                  </a:lnTo>
                  <a:lnTo>
                    <a:pt x="2025384" y="2013037"/>
                  </a:lnTo>
                  <a:lnTo>
                    <a:pt x="0" y="201303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0" tIns="127000" rIns="127000" bIns="127000" numCol="1" spcCol="1270" anchor="b" anchorCtr="0">
              <a:noAutofit/>
            </a:bodyPr>
            <a:lstStyle/>
            <a:p>
              <a:pPr marL="0" lvl="0" indent="0" algn="l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000" kern="120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352359C-0D5F-44B3-9E06-CB473FC4F552}"/>
                </a:ext>
              </a:extLst>
            </p:cNvPr>
            <p:cNvSpPr/>
            <p:nvPr/>
          </p:nvSpPr>
          <p:spPr>
            <a:xfrm>
              <a:off x="8843190" y="981075"/>
              <a:ext cx="613052" cy="613052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11977" t="3203" r="11977" b="3203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018AAC0-3BF5-411D-9113-77FB77D3786F}"/>
                </a:ext>
              </a:extLst>
            </p:cNvPr>
            <p:cNvSpPr/>
            <p:nvPr/>
          </p:nvSpPr>
          <p:spPr>
            <a:xfrm>
              <a:off x="9535730" y="981209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Entretien de la voirie communale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EDFB846-2D41-4811-8DF8-D97DC2AF3B77}"/>
                </a:ext>
              </a:extLst>
            </p:cNvPr>
            <p:cNvSpPr/>
            <p:nvPr/>
          </p:nvSpPr>
          <p:spPr>
            <a:xfrm>
              <a:off x="8850479" y="1689549"/>
              <a:ext cx="613052" cy="613052"/>
            </a:xfrm>
            <a:prstGeom prst="ellipse">
              <a:avLst/>
            </a:prstGeom>
            <a:blipFill>
              <a:blip r:embed="rId5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D704A88D-4389-4C1E-9259-A6EBAB4F9F60}"/>
                </a:ext>
              </a:extLst>
            </p:cNvPr>
            <p:cNvSpPr/>
            <p:nvPr/>
          </p:nvSpPr>
          <p:spPr>
            <a:xfrm>
              <a:off x="9535730" y="1704611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tationnement et circulation</a:t>
              </a:r>
              <a:r>
                <a:rPr lang="fr-FR" sz="20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4" name="Ellipse 23" descr="Scène de forêt">
              <a:extLst>
                <a:ext uri="{FF2B5EF4-FFF2-40B4-BE49-F238E27FC236}">
                  <a16:creationId xmlns:a16="http://schemas.microsoft.com/office/drawing/2014/main" id="{78EB65FC-D27E-48BE-A5E4-925C7029DC52}"/>
                </a:ext>
              </a:extLst>
            </p:cNvPr>
            <p:cNvSpPr/>
            <p:nvPr/>
          </p:nvSpPr>
          <p:spPr>
            <a:xfrm>
              <a:off x="8843190" y="2412951"/>
              <a:ext cx="613052" cy="613052"/>
            </a:xfrm>
            <a:prstGeom prst="ellipse">
              <a:avLst/>
            </a:prstGeom>
            <a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09E2860D-C5DE-49B8-A261-7C5B044BC9A1}"/>
                </a:ext>
              </a:extLst>
            </p:cNvPr>
            <p:cNvSpPr/>
            <p:nvPr/>
          </p:nvSpPr>
          <p:spPr>
            <a:xfrm>
              <a:off x="9535730" y="2428013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Entretien des espaces verts communaux</a:t>
              </a:r>
            </a:p>
          </p:txBody>
        </p:sp>
        <p:sp>
          <p:nvSpPr>
            <p:cNvPr id="26" name="Ellipse 25" descr="École">
              <a:extLst>
                <a:ext uri="{FF2B5EF4-FFF2-40B4-BE49-F238E27FC236}">
                  <a16:creationId xmlns:a16="http://schemas.microsoft.com/office/drawing/2014/main" id="{0805641A-F49C-45B1-87FE-EAEC850B478A}"/>
                </a:ext>
              </a:extLst>
            </p:cNvPr>
            <p:cNvSpPr/>
            <p:nvPr/>
          </p:nvSpPr>
          <p:spPr>
            <a:xfrm>
              <a:off x="8843190" y="3136353"/>
              <a:ext cx="613052" cy="613052"/>
            </a:xfrm>
            <a:prstGeom prst="ellipse">
              <a:avLst/>
            </a:prstGeom>
            <a:blipFill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3F90DC2-72C6-47BC-B30B-AE72D6A6969D}"/>
                </a:ext>
              </a:extLst>
            </p:cNvPr>
            <p:cNvSpPr/>
            <p:nvPr/>
          </p:nvSpPr>
          <p:spPr>
            <a:xfrm>
              <a:off x="9535730" y="3151415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AC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Construction et entretien des écoles 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7DCCBFA-8F10-44AA-AA11-BC97608B72F7}"/>
                </a:ext>
              </a:extLst>
            </p:cNvPr>
            <p:cNvSpPr/>
            <p:nvPr/>
          </p:nvSpPr>
          <p:spPr>
            <a:xfrm>
              <a:off x="8828667" y="3956381"/>
              <a:ext cx="642098" cy="794019"/>
            </a:xfrm>
            <a:prstGeom prst="ellipse">
              <a:avLst/>
            </a:prstGeom>
            <a:blipFill dpi="0" rotWithShape="1">
              <a:blip r:embed="rId10">
                <a:extLst>
                  <a:ext uri="{837473B0-CC2E-450A-ABE3-18F120FF3D39}">
                    <a1611:picAttrSrcUrl xmlns:a1611="http://schemas.microsoft.com/office/drawing/2016/11/main" r:id="rId11"/>
                  </a:ext>
                </a:extLst>
              </a:blip>
              <a:srcRect/>
              <a:stretch>
                <a:fillRect l="2528" t="13868" r="2528" b="13868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8BD9A06-76C9-4FDA-86C3-AF56FB4742C3}"/>
                </a:ext>
              </a:extLst>
            </p:cNvPr>
            <p:cNvSpPr/>
            <p:nvPr/>
          </p:nvSpPr>
          <p:spPr>
            <a:xfrm>
              <a:off x="9559947" y="3956381"/>
              <a:ext cx="1753620" cy="613052"/>
            </a:xfrm>
            <a:custGeom>
              <a:avLst/>
              <a:gdLst>
                <a:gd name="connsiteX0" fmla="*/ 0 w 1753620"/>
                <a:gd name="connsiteY0" fmla="*/ 0 h 613052"/>
                <a:gd name="connsiteX1" fmla="*/ 1753620 w 1753620"/>
                <a:gd name="connsiteY1" fmla="*/ 0 h 613052"/>
                <a:gd name="connsiteX2" fmla="*/ 1753620 w 1753620"/>
                <a:gd name="connsiteY2" fmla="*/ 613052 h 613052"/>
                <a:gd name="connsiteX3" fmla="*/ 0 w 1753620"/>
                <a:gd name="connsiteY3" fmla="*/ 613052 h 613052"/>
                <a:gd name="connsiteX4" fmla="*/ 0 w 1753620"/>
                <a:gd name="connsiteY4" fmla="*/ 0 h 61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3620" h="613052">
                  <a:moveTo>
                    <a:pt x="0" y="0"/>
                  </a:moveTo>
                  <a:lnTo>
                    <a:pt x="1753620" y="0"/>
                  </a:lnTo>
                  <a:lnTo>
                    <a:pt x="1753620" y="613052"/>
                  </a:lnTo>
                  <a:lnTo>
                    <a:pt x="0" y="6130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AC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Police Municipale</a:t>
              </a:r>
            </a:p>
          </p:txBody>
        </p:sp>
      </p:grpSp>
      <p:sp>
        <p:nvSpPr>
          <p:cNvPr id="38" name="Titre 1">
            <a:extLst>
              <a:ext uri="{FF2B5EF4-FFF2-40B4-BE49-F238E27FC236}">
                <a16:creationId xmlns:a16="http://schemas.microsoft.com/office/drawing/2014/main" id="{9DBC15D4-343F-4390-A1E8-BCEF33F14955}"/>
              </a:ext>
            </a:extLst>
          </p:cNvPr>
          <p:cNvSpPr txBox="1">
            <a:spLocks/>
          </p:cNvSpPr>
          <p:nvPr/>
        </p:nvSpPr>
        <p:spPr>
          <a:xfrm>
            <a:off x="3402823" y="350833"/>
            <a:ext cx="5857584" cy="13436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Répartition des compétences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A45CB27-4EBD-41F9-ACAE-16CCF5E878FD}"/>
              </a:ext>
            </a:extLst>
          </p:cNvPr>
          <p:cNvGrpSpPr/>
          <p:nvPr/>
        </p:nvGrpSpPr>
        <p:grpSpPr>
          <a:xfrm>
            <a:off x="6053156" y="1876338"/>
            <a:ext cx="5851121" cy="2996225"/>
            <a:chOff x="3149285" y="1899764"/>
            <a:chExt cx="6525350" cy="4095890"/>
          </a:xfrm>
        </p:grpSpPr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BD14C2DF-1F72-45F4-A29D-EEDDE60DE3B6}"/>
                </a:ext>
              </a:extLst>
            </p:cNvPr>
            <p:cNvSpPr/>
            <p:nvPr/>
          </p:nvSpPr>
          <p:spPr>
            <a:xfrm>
              <a:off x="3149285" y="3447874"/>
              <a:ext cx="2387775" cy="2373219"/>
            </a:xfrm>
            <a:custGeom>
              <a:avLst/>
              <a:gdLst>
                <a:gd name="connsiteX0" fmla="*/ 0 w 2387775"/>
                <a:gd name="connsiteY0" fmla="*/ 0 h 2373219"/>
                <a:gd name="connsiteX1" fmla="*/ 2387775 w 2387775"/>
                <a:gd name="connsiteY1" fmla="*/ 0 h 2373219"/>
                <a:gd name="connsiteX2" fmla="*/ 2387775 w 2387775"/>
                <a:gd name="connsiteY2" fmla="*/ 2373219 h 2373219"/>
                <a:gd name="connsiteX3" fmla="*/ 0 w 2387775"/>
                <a:gd name="connsiteY3" fmla="*/ 2373219 h 2373219"/>
                <a:gd name="connsiteX4" fmla="*/ 0 w 2387775"/>
                <a:gd name="connsiteY4" fmla="*/ 0 h 23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7775" h="2373219">
                  <a:moveTo>
                    <a:pt x="0" y="0"/>
                  </a:moveTo>
                  <a:lnTo>
                    <a:pt x="2387775" y="0"/>
                  </a:lnTo>
                  <a:lnTo>
                    <a:pt x="2387775" y="2373219"/>
                  </a:lnTo>
                  <a:lnTo>
                    <a:pt x="0" y="237321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860" tIns="149860" rIns="149860" bIns="149860" numCol="1" spcCol="1270" anchor="b" anchorCtr="0">
              <a:noAutofit/>
            </a:bodyPr>
            <a:lstStyle/>
            <a:p>
              <a:pPr marL="0" lvl="0" indent="0" algn="l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5900" kern="1200" dirty="0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BEEF4D4-C441-4047-B9ED-1451D037F0F1}"/>
                </a:ext>
              </a:extLst>
            </p:cNvPr>
            <p:cNvSpPr/>
            <p:nvPr/>
          </p:nvSpPr>
          <p:spPr>
            <a:xfrm>
              <a:off x="5934636" y="1899764"/>
              <a:ext cx="927154" cy="927155"/>
            </a:xfrm>
            <a:prstGeom prst="ellipse">
              <a:avLst/>
            </a:prstGeom>
            <a:blipFill dpi="0" rotWithShape="1">
              <a:blip r:embed="rId12"/>
              <a:srcRect/>
              <a:stretch>
                <a:fillRect l="4168" t="-425" r="4168" b="-425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8BFB7519-1130-4F2C-881D-43ABE069B93A}"/>
                </a:ext>
              </a:extLst>
            </p:cNvPr>
            <p:cNvSpPr/>
            <p:nvPr/>
          </p:nvSpPr>
          <p:spPr>
            <a:xfrm>
              <a:off x="7004498" y="1927378"/>
              <a:ext cx="2475968" cy="724747"/>
            </a:xfrm>
            <a:custGeom>
              <a:avLst/>
              <a:gdLst>
                <a:gd name="connsiteX0" fmla="*/ 0 w 2475968"/>
                <a:gd name="connsiteY0" fmla="*/ 0 h 724747"/>
                <a:gd name="connsiteX1" fmla="*/ 2475968 w 2475968"/>
                <a:gd name="connsiteY1" fmla="*/ 0 h 724747"/>
                <a:gd name="connsiteX2" fmla="*/ 2475968 w 2475968"/>
                <a:gd name="connsiteY2" fmla="*/ 724747 h 724747"/>
                <a:gd name="connsiteX3" fmla="*/ 0 w 2475968"/>
                <a:gd name="connsiteY3" fmla="*/ 724747 h 724747"/>
                <a:gd name="connsiteX4" fmla="*/ 0 w 2475968"/>
                <a:gd name="connsiteY4" fmla="*/ 0 h 7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968" h="724747">
                  <a:moveTo>
                    <a:pt x="0" y="0"/>
                  </a:moveTo>
                  <a:lnTo>
                    <a:pt x="2475968" y="0"/>
                  </a:lnTo>
                  <a:lnTo>
                    <a:pt x="2475968" y="724747"/>
                  </a:lnTo>
                  <a:lnTo>
                    <a:pt x="0" y="7247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Entretien des espaces intérieurs et extérieurs</a:t>
              </a:r>
            </a:p>
          </p:txBody>
        </p:sp>
        <p:sp>
          <p:nvSpPr>
            <p:cNvPr id="68" name="Ellipse 67" descr="Marketing">
              <a:extLst>
                <a:ext uri="{FF2B5EF4-FFF2-40B4-BE49-F238E27FC236}">
                  <a16:creationId xmlns:a16="http://schemas.microsoft.com/office/drawing/2014/main" id="{26E13E25-E8DE-4BF9-B643-2B23AEA2BD5D}"/>
                </a:ext>
              </a:extLst>
            </p:cNvPr>
            <p:cNvSpPr/>
            <p:nvPr/>
          </p:nvSpPr>
          <p:spPr>
            <a:xfrm>
              <a:off x="6011210" y="2931462"/>
              <a:ext cx="927154" cy="927155"/>
            </a:xfrm>
            <a:prstGeom prst="ellipse">
              <a:avLst/>
            </a:prstGeom>
            <a:blipFill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3DFC819B-E187-49E2-8027-72221696F3BF}"/>
                </a:ext>
              </a:extLst>
            </p:cNvPr>
            <p:cNvSpPr/>
            <p:nvPr/>
          </p:nvSpPr>
          <p:spPr>
            <a:xfrm>
              <a:off x="7004498" y="3021421"/>
              <a:ext cx="2475968" cy="724747"/>
            </a:xfrm>
            <a:custGeom>
              <a:avLst/>
              <a:gdLst>
                <a:gd name="connsiteX0" fmla="*/ 0 w 2475968"/>
                <a:gd name="connsiteY0" fmla="*/ 0 h 724747"/>
                <a:gd name="connsiteX1" fmla="*/ 2475968 w 2475968"/>
                <a:gd name="connsiteY1" fmla="*/ 0 h 724747"/>
                <a:gd name="connsiteX2" fmla="*/ 2475968 w 2475968"/>
                <a:gd name="connsiteY2" fmla="*/ 724747 h 724747"/>
                <a:gd name="connsiteX3" fmla="*/ 0 w 2475968"/>
                <a:gd name="connsiteY3" fmla="*/ 724747 h 724747"/>
                <a:gd name="connsiteX4" fmla="*/ 0 w 2475968"/>
                <a:gd name="connsiteY4" fmla="*/ 0 h 7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968" h="724747">
                  <a:moveTo>
                    <a:pt x="0" y="0"/>
                  </a:moveTo>
                  <a:lnTo>
                    <a:pt x="2475968" y="0"/>
                  </a:lnTo>
                  <a:lnTo>
                    <a:pt x="2475968" y="724747"/>
                  </a:lnTo>
                  <a:lnTo>
                    <a:pt x="0" y="7247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Sensibilisation des résidents </a:t>
              </a: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4AAB0443-1F49-48B1-A3F6-57E93E3A79AA}"/>
                </a:ext>
              </a:extLst>
            </p:cNvPr>
            <p:cNvSpPr/>
            <p:nvPr/>
          </p:nvSpPr>
          <p:spPr>
            <a:xfrm>
              <a:off x="5776997" y="3958046"/>
              <a:ext cx="1080775" cy="1068110"/>
            </a:xfrm>
            <a:prstGeom prst="ellipse">
              <a:avLst/>
            </a:prstGeom>
            <a:blipFill dpi="0" rotWithShape="1">
              <a:blip r:embed="rId15"/>
              <a:srcRect/>
              <a:stretch>
                <a:fillRect l="-2707" t="10733" r="-2707" b="10733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738105AB-1256-4734-93F9-CA4A6C7B4B3A}"/>
                </a:ext>
              </a:extLst>
            </p:cNvPr>
            <p:cNvSpPr/>
            <p:nvPr/>
          </p:nvSpPr>
          <p:spPr>
            <a:xfrm>
              <a:off x="7004498" y="4185941"/>
              <a:ext cx="2475968" cy="724747"/>
            </a:xfrm>
            <a:custGeom>
              <a:avLst/>
              <a:gdLst>
                <a:gd name="connsiteX0" fmla="*/ 0 w 2475968"/>
                <a:gd name="connsiteY0" fmla="*/ 0 h 724747"/>
                <a:gd name="connsiteX1" fmla="*/ 2475968 w 2475968"/>
                <a:gd name="connsiteY1" fmla="*/ 0 h 724747"/>
                <a:gd name="connsiteX2" fmla="*/ 2475968 w 2475968"/>
                <a:gd name="connsiteY2" fmla="*/ 724747 h 724747"/>
                <a:gd name="connsiteX3" fmla="*/ 0 w 2475968"/>
                <a:gd name="connsiteY3" fmla="*/ 724747 h 724747"/>
                <a:gd name="connsiteX4" fmla="*/ 0 w 2475968"/>
                <a:gd name="connsiteY4" fmla="*/ 0 h 7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968" h="724747">
                  <a:moveTo>
                    <a:pt x="0" y="0"/>
                  </a:moveTo>
                  <a:lnTo>
                    <a:pt x="2475968" y="0"/>
                  </a:lnTo>
                  <a:lnTo>
                    <a:pt x="2475968" y="724747"/>
                  </a:lnTo>
                  <a:lnTo>
                    <a:pt x="0" y="7247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Accompagnement des locataires</a:t>
              </a:r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8F90BAE7-A763-4553-AE3F-6C7CDD193BEF}"/>
                </a:ext>
              </a:extLst>
            </p:cNvPr>
            <p:cNvSpPr/>
            <p:nvPr/>
          </p:nvSpPr>
          <p:spPr>
            <a:xfrm>
              <a:off x="5934636" y="5068500"/>
              <a:ext cx="927154" cy="927154"/>
            </a:xfrm>
            <a:prstGeom prst="ellipse">
              <a:avLst/>
            </a:prstGeom>
            <a:blipFill dpi="0" rotWithShape="1">
              <a:blip r:embed="rId1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l="2487" t="18325" r="2487" b="18325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B7623BB8-8812-4941-B87B-25B21CC41B58}"/>
                </a:ext>
              </a:extLst>
            </p:cNvPr>
            <p:cNvSpPr/>
            <p:nvPr/>
          </p:nvSpPr>
          <p:spPr>
            <a:xfrm>
              <a:off x="7097710" y="5010580"/>
              <a:ext cx="2576925" cy="927154"/>
            </a:xfrm>
            <a:custGeom>
              <a:avLst/>
              <a:gdLst>
                <a:gd name="connsiteX0" fmla="*/ 0 w 2576925"/>
                <a:gd name="connsiteY0" fmla="*/ 0 h 927154"/>
                <a:gd name="connsiteX1" fmla="*/ 2576925 w 2576925"/>
                <a:gd name="connsiteY1" fmla="*/ 0 h 927154"/>
                <a:gd name="connsiteX2" fmla="*/ 2576925 w 2576925"/>
                <a:gd name="connsiteY2" fmla="*/ 927154 h 927154"/>
                <a:gd name="connsiteX3" fmla="*/ 0 w 2576925"/>
                <a:gd name="connsiteY3" fmla="*/ 927154 h 927154"/>
                <a:gd name="connsiteX4" fmla="*/ 0 w 2576925"/>
                <a:gd name="connsiteY4" fmla="*/ 0 h 9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925" h="927154">
                  <a:moveTo>
                    <a:pt x="0" y="0"/>
                  </a:moveTo>
                  <a:lnTo>
                    <a:pt x="2576925" y="0"/>
                  </a:lnTo>
                  <a:lnTo>
                    <a:pt x="2576925" y="927154"/>
                  </a:lnTo>
                  <a:lnTo>
                    <a:pt x="0" y="9271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Animation du quartier</a:t>
              </a:r>
            </a:p>
          </p:txBody>
        </p:sp>
      </p:grpSp>
      <p:pic>
        <p:nvPicPr>
          <p:cNvPr id="74" name="Image 73">
            <a:extLst>
              <a:ext uri="{FF2B5EF4-FFF2-40B4-BE49-F238E27FC236}">
                <a16:creationId xmlns:a16="http://schemas.microsoft.com/office/drawing/2014/main" id="{E44B0C39-1BE5-4443-9ABD-B4E0BCFF64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44" y="2701494"/>
            <a:ext cx="2456194" cy="149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EA276B-FDCA-49CF-BB50-3C5299F656B1}"/>
              </a:ext>
            </a:extLst>
          </p:cNvPr>
          <p:cNvSpPr txBox="1"/>
          <p:nvPr/>
        </p:nvSpPr>
        <p:spPr>
          <a:xfrm>
            <a:off x="5970591" y="1966338"/>
            <a:ext cx="2278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 bailleurs sociaux</a:t>
            </a:r>
          </a:p>
        </p:txBody>
      </p:sp>
    </p:spTree>
    <p:extLst>
      <p:ext uri="{BB962C8B-B14F-4D97-AF65-F5344CB8AC3E}">
        <p14:creationId xmlns:p14="http://schemas.microsoft.com/office/powerpoint/2010/main" val="13700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0419B8F-9231-45C4-B154-3B6EBB4044BB}"/>
              </a:ext>
            </a:extLst>
          </p:cNvPr>
          <p:cNvSpPr/>
          <p:nvPr/>
        </p:nvSpPr>
        <p:spPr>
          <a:xfrm>
            <a:off x="230560" y="993158"/>
            <a:ext cx="6148205" cy="2435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C9A2BFA-61CC-41C0-B84A-B66015208BBC}"/>
              </a:ext>
            </a:extLst>
          </p:cNvPr>
          <p:cNvGrpSpPr/>
          <p:nvPr/>
        </p:nvGrpSpPr>
        <p:grpSpPr>
          <a:xfrm>
            <a:off x="420729" y="1195544"/>
            <a:ext cx="5675271" cy="1911169"/>
            <a:chOff x="3132987" y="4268363"/>
            <a:chExt cx="4758694" cy="1489214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8F110108-A9C3-4F39-9A9A-95706B80AE21}"/>
                </a:ext>
              </a:extLst>
            </p:cNvPr>
            <p:cNvSpPr/>
            <p:nvPr/>
          </p:nvSpPr>
          <p:spPr>
            <a:xfrm>
              <a:off x="3132987" y="4268363"/>
              <a:ext cx="1276827" cy="1489214"/>
            </a:xfrm>
            <a:prstGeom prst="round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823" t="27107" r="-6823" b="27107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B53B5E3D-8104-4F69-A4AF-A494A8DBACBF}"/>
                </a:ext>
              </a:extLst>
            </p:cNvPr>
            <p:cNvSpPr/>
            <p:nvPr/>
          </p:nvSpPr>
          <p:spPr>
            <a:xfrm>
              <a:off x="3284936" y="4838890"/>
              <a:ext cx="899009" cy="893528"/>
            </a:xfrm>
            <a:custGeom>
              <a:avLst/>
              <a:gdLst>
                <a:gd name="connsiteX0" fmla="*/ 0 w 899009"/>
                <a:gd name="connsiteY0" fmla="*/ 0 h 893528"/>
                <a:gd name="connsiteX1" fmla="*/ 899009 w 899009"/>
                <a:gd name="connsiteY1" fmla="*/ 0 h 893528"/>
                <a:gd name="connsiteX2" fmla="*/ 899009 w 899009"/>
                <a:gd name="connsiteY2" fmla="*/ 893528 h 893528"/>
                <a:gd name="connsiteX3" fmla="*/ 0 w 899009"/>
                <a:gd name="connsiteY3" fmla="*/ 893528 h 893528"/>
                <a:gd name="connsiteX4" fmla="*/ 0 w 899009"/>
                <a:gd name="connsiteY4" fmla="*/ 0 h 89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009" h="893528">
                  <a:moveTo>
                    <a:pt x="0" y="0"/>
                  </a:moveTo>
                  <a:lnTo>
                    <a:pt x="899009" y="0"/>
                  </a:lnTo>
                  <a:lnTo>
                    <a:pt x="899009" y="893528"/>
                  </a:lnTo>
                  <a:lnTo>
                    <a:pt x="0" y="8935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b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200" kern="1200" dirty="0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EA33F37-3027-40FE-B0E4-D114D3DA82C9}"/>
                </a:ext>
              </a:extLst>
            </p:cNvPr>
            <p:cNvSpPr/>
            <p:nvPr/>
          </p:nvSpPr>
          <p:spPr>
            <a:xfrm>
              <a:off x="5394934" y="4285173"/>
              <a:ext cx="2496747" cy="402087"/>
            </a:xfrm>
            <a:custGeom>
              <a:avLst/>
              <a:gdLst>
                <a:gd name="connsiteX0" fmla="*/ 0 w 2208580"/>
                <a:gd name="connsiteY0" fmla="*/ 0 h 402087"/>
                <a:gd name="connsiteX1" fmla="*/ 2208580 w 2208580"/>
                <a:gd name="connsiteY1" fmla="*/ 0 h 402087"/>
                <a:gd name="connsiteX2" fmla="*/ 2208580 w 2208580"/>
                <a:gd name="connsiteY2" fmla="*/ 402087 h 402087"/>
                <a:gd name="connsiteX3" fmla="*/ 0 w 2208580"/>
                <a:gd name="connsiteY3" fmla="*/ 402087 h 402087"/>
                <a:gd name="connsiteX4" fmla="*/ 0 w 2208580"/>
                <a:gd name="connsiteY4" fmla="*/ 0 h 4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580" h="402087">
                  <a:moveTo>
                    <a:pt x="0" y="0"/>
                  </a:moveTo>
                  <a:lnTo>
                    <a:pt x="2208580" y="0"/>
                  </a:lnTo>
                  <a:lnTo>
                    <a:pt x="2208580" y="402087"/>
                  </a:lnTo>
                  <a:lnTo>
                    <a:pt x="0" y="402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Gestion et entretien des collèges</a:t>
              </a:r>
              <a:endParaRPr lang="fr-FR" sz="2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1FF49EC1-D677-407F-96EC-14A1CC98F5DA}"/>
                </a:ext>
              </a:extLst>
            </p:cNvPr>
            <p:cNvSpPr/>
            <p:nvPr/>
          </p:nvSpPr>
          <p:spPr>
            <a:xfrm>
              <a:off x="4649898" y="5311002"/>
              <a:ext cx="402087" cy="402087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BF22C21D-D2D7-4A44-8921-EC2F79E88304}"/>
                </a:ext>
              </a:extLst>
            </p:cNvPr>
            <p:cNvSpPr/>
            <p:nvPr/>
          </p:nvSpPr>
          <p:spPr>
            <a:xfrm>
              <a:off x="5210953" y="5328077"/>
              <a:ext cx="2621023" cy="402087"/>
            </a:xfrm>
            <a:custGeom>
              <a:avLst/>
              <a:gdLst>
                <a:gd name="connsiteX0" fmla="*/ 0 w 2208580"/>
                <a:gd name="connsiteY0" fmla="*/ 0 h 402087"/>
                <a:gd name="connsiteX1" fmla="*/ 2208580 w 2208580"/>
                <a:gd name="connsiteY1" fmla="*/ 0 h 402087"/>
                <a:gd name="connsiteX2" fmla="*/ 2208580 w 2208580"/>
                <a:gd name="connsiteY2" fmla="*/ 402087 h 402087"/>
                <a:gd name="connsiteX3" fmla="*/ 0 w 2208580"/>
                <a:gd name="connsiteY3" fmla="*/ 402087 h 402087"/>
                <a:gd name="connsiteX4" fmla="*/ 0 w 2208580"/>
                <a:gd name="connsiteY4" fmla="*/ 0 h 4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580" h="402087">
                  <a:moveTo>
                    <a:pt x="0" y="0"/>
                  </a:moveTo>
                  <a:lnTo>
                    <a:pt x="2208580" y="0"/>
                  </a:lnTo>
                  <a:lnTo>
                    <a:pt x="2208580" y="402087"/>
                  </a:lnTo>
                  <a:lnTo>
                    <a:pt x="0" y="402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Entretien de la voirie départementale</a:t>
              </a:r>
            </a:p>
          </p:txBody>
        </p:sp>
      </p:grpSp>
      <p:sp>
        <p:nvSpPr>
          <p:cNvPr id="38" name="Titre 1">
            <a:extLst>
              <a:ext uri="{FF2B5EF4-FFF2-40B4-BE49-F238E27FC236}">
                <a16:creationId xmlns:a16="http://schemas.microsoft.com/office/drawing/2014/main" id="{9DBC15D4-343F-4390-A1E8-BCEF33F14955}"/>
              </a:ext>
            </a:extLst>
          </p:cNvPr>
          <p:cNvSpPr txBox="1">
            <a:spLocks/>
          </p:cNvSpPr>
          <p:nvPr/>
        </p:nvSpPr>
        <p:spPr>
          <a:xfrm>
            <a:off x="3569292" y="190906"/>
            <a:ext cx="5857584" cy="13436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Répartition des compétences</a:t>
            </a:r>
          </a:p>
        </p:txBody>
      </p:sp>
      <p:sp>
        <p:nvSpPr>
          <p:cNvPr id="39" name="Ellipse 38" descr="Scène de forêt">
            <a:extLst>
              <a:ext uri="{FF2B5EF4-FFF2-40B4-BE49-F238E27FC236}">
                <a16:creationId xmlns:a16="http://schemas.microsoft.com/office/drawing/2014/main" id="{99E74A4E-A556-4AE0-B044-644F07496FE7}"/>
              </a:ext>
            </a:extLst>
          </p:cNvPr>
          <p:cNvSpPr/>
          <p:nvPr/>
        </p:nvSpPr>
        <p:spPr>
          <a:xfrm>
            <a:off x="2110746" y="1768791"/>
            <a:ext cx="665228" cy="587736"/>
          </a:xfrm>
          <a:prstGeom prst="ellipse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E649BDC6-C131-413E-B6F6-6D967EBD15F3}"/>
              </a:ext>
            </a:extLst>
          </p:cNvPr>
          <p:cNvSpPr/>
          <p:nvPr/>
        </p:nvSpPr>
        <p:spPr>
          <a:xfrm>
            <a:off x="2996647" y="1752576"/>
            <a:ext cx="2977648" cy="587736"/>
          </a:xfrm>
          <a:custGeom>
            <a:avLst/>
            <a:gdLst>
              <a:gd name="connsiteX0" fmla="*/ 0 w 1753620"/>
              <a:gd name="connsiteY0" fmla="*/ 0 h 613052"/>
              <a:gd name="connsiteX1" fmla="*/ 1753620 w 1753620"/>
              <a:gd name="connsiteY1" fmla="*/ 0 h 613052"/>
              <a:gd name="connsiteX2" fmla="*/ 1753620 w 1753620"/>
              <a:gd name="connsiteY2" fmla="*/ 613052 h 613052"/>
              <a:gd name="connsiteX3" fmla="*/ 0 w 1753620"/>
              <a:gd name="connsiteY3" fmla="*/ 613052 h 613052"/>
              <a:gd name="connsiteX4" fmla="*/ 0 w 1753620"/>
              <a:gd name="connsiteY4" fmla="*/ 0 h 6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3620" h="613052">
                <a:moveTo>
                  <a:pt x="0" y="0"/>
                </a:moveTo>
                <a:lnTo>
                  <a:pt x="1753620" y="0"/>
                </a:lnTo>
                <a:lnTo>
                  <a:pt x="1753620" y="613052"/>
                </a:lnTo>
                <a:lnTo>
                  <a:pt x="0" y="6130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20320" rIns="4064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Entretien des espaces verts départementaux</a:t>
            </a:r>
          </a:p>
        </p:txBody>
      </p:sp>
      <p:sp>
        <p:nvSpPr>
          <p:cNvPr id="42" name="Ellipse 41" descr="École">
            <a:extLst>
              <a:ext uri="{FF2B5EF4-FFF2-40B4-BE49-F238E27FC236}">
                <a16:creationId xmlns:a16="http://schemas.microsoft.com/office/drawing/2014/main" id="{66BA6586-D52A-4DF3-A6C8-1CC2AD06322C}"/>
              </a:ext>
            </a:extLst>
          </p:cNvPr>
          <p:cNvSpPr/>
          <p:nvPr/>
        </p:nvSpPr>
        <p:spPr>
          <a:xfrm>
            <a:off x="2201256" y="1071629"/>
            <a:ext cx="596947" cy="679608"/>
          </a:xfrm>
          <a:prstGeom prst="ellipse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C14974A-A7F8-4BB3-9E82-C2E2FCB43F4C}"/>
              </a:ext>
            </a:extLst>
          </p:cNvPr>
          <p:cNvSpPr/>
          <p:nvPr/>
        </p:nvSpPr>
        <p:spPr>
          <a:xfrm>
            <a:off x="6484127" y="2303577"/>
            <a:ext cx="5606830" cy="2623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7B6DCFD1-B978-495E-A564-AB55949DD1F3}"/>
              </a:ext>
            </a:extLst>
          </p:cNvPr>
          <p:cNvGrpSpPr/>
          <p:nvPr/>
        </p:nvGrpSpPr>
        <p:grpSpPr>
          <a:xfrm>
            <a:off x="5998884" y="2458998"/>
            <a:ext cx="5970164" cy="3378127"/>
            <a:chOff x="3284936" y="3100126"/>
            <a:chExt cx="5005961" cy="2632292"/>
          </a:xfrm>
        </p:grpSpPr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34B6B12F-A358-4E56-8AE7-012B6F2E5C0D}"/>
                </a:ext>
              </a:extLst>
            </p:cNvPr>
            <p:cNvSpPr/>
            <p:nvPr/>
          </p:nvSpPr>
          <p:spPr>
            <a:xfrm>
              <a:off x="3284936" y="4838890"/>
              <a:ext cx="899009" cy="893528"/>
            </a:xfrm>
            <a:custGeom>
              <a:avLst/>
              <a:gdLst>
                <a:gd name="connsiteX0" fmla="*/ 0 w 899009"/>
                <a:gd name="connsiteY0" fmla="*/ 0 h 893528"/>
                <a:gd name="connsiteX1" fmla="*/ 899009 w 899009"/>
                <a:gd name="connsiteY1" fmla="*/ 0 h 893528"/>
                <a:gd name="connsiteX2" fmla="*/ 899009 w 899009"/>
                <a:gd name="connsiteY2" fmla="*/ 893528 h 893528"/>
                <a:gd name="connsiteX3" fmla="*/ 0 w 899009"/>
                <a:gd name="connsiteY3" fmla="*/ 893528 h 893528"/>
                <a:gd name="connsiteX4" fmla="*/ 0 w 899009"/>
                <a:gd name="connsiteY4" fmla="*/ 0 h 89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009" h="893528">
                  <a:moveTo>
                    <a:pt x="0" y="0"/>
                  </a:moveTo>
                  <a:lnTo>
                    <a:pt x="899009" y="0"/>
                  </a:lnTo>
                  <a:lnTo>
                    <a:pt x="899009" y="893528"/>
                  </a:lnTo>
                  <a:lnTo>
                    <a:pt x="0" y="8935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b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2200" kern="1200" dirty="0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4DFBF9EC-1B54-4D93-A67E-8F9E12466738}"/>
                </a:ext>
              </a:extLst>
            </p:cNvPr>
            <p:cNvSpPr/>
            <p:nvPr/>
          </p:nvSpPr>
          <p:spPr>
            <a:xfrm>
              <a:off x="5747714" y="3100126"/>
              <a:ext cx="2496747" cy="402087"/>
            </a:xfrm>
            <a:custGeom>
              <a:avLst/>
              <a:gdLst>
                <a:gd name="connsiteX0" fmla="*/ 0 w 2208580"/>
                <a:gd name="connsiteY0" fmla="*/ 0 h 402087"/>
                <a:gd name="connsiteX1" fmla="*/ 2208580 w 2208580"/>
                <a:gd name="connsiteY1" fmla="*/ 0 h 402087"/>
                <a:gd name="connsiteX2" fmla="*/ 2208580 w 2208580"/>
                <a:gd name="connsiteY2" fmla="*/ 402087 h 402087"/>
                <a:gd name="connsiteX3" fmla="*/ 0 w 2208580"/>
                <a:gd name="connsiteY3" fmla="*/ 402087 h 402087"/>
                <a:gd name="connsiteX4" fmla="*/ 0 w 2208580"/>
                <a:gd name="connsiteY4" fmla="*/ 0 h 4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580" h="402087">
                  <a:moveTo>
                    <a:pt x="0" y="0"/>
                  </a:moveTo>
                  <a:lnTo>
                    <a:pt x="2208580" y="0"/>
                  </a:lnTo>
                  <a:lnTo>
                    <a:pt x="2208580" y="402087"/>
                  </a:lnTo>
                  <a:lnTo>
                    <a:pt x="0" y="402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Gestion et entretien des lycées</a:t>
              </a:r>
              <a:endParaRPr lang="fr-FR" sz="2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CCFA7418-FEF0-4340-AE18-EC9A99B10E9A}"/>
                </a:ext>
              </a:extLst>
            </p:cNvPr>
            <p:cNvSpPr/>
            <p:nvPr/>
          </p:nvSpPr>
          <p:spPr>
            <a:xfrm>
              <a:off x="5669874" y="4500820"/>
              <a:ext cx="2621023" cy="402087"/>
            </a:xfrm>
            <a:custGeom>
              <a:avLst/>
              <a:gdLst>
                <a:gd name="connsiteX0" fmla="*/ 0 w 2208580"/>
                <a:gd name="connsiteY0" fmla="*/ 0 h 402087"/>
                <a:gd name="connsiteX1" fmla="*/ 2208580 w 2208580"/>
                <a:gd name="connsiteY1" fmla="*/ 0 h 402087"/>
                <a:gd name="connsiteX2" fmla="*/ 2208580 w 2208580"/>
                <a:gd name="connsiteY2" fmla="*/ 402087 h 402087"/>
                <a:gd name="connsiteX3" fmla="*/ 0 w 2208580"/>
                <a:gd name="connsiteY3" fmla="*/ 402087 h 402087"/>
                <a:gd name="connsiteX4" fmla="*/ 0 w 2208580"/>
                <a:gd name="connsiteY4" fmla="*/ 0 h 40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8580" h="402087">
                  <a:moveTo>
                    <a:pt x="0" y="0"/>
                  </a:moveTo>
                  <a:lnTo>
                    <a:pt x="2208580" y="0"/>
                  </a:lnTo>
                  <a:lnTo>
                    <a:pt x="2208580" y="402087"/>
                  </a:lnTo>
                  <a:lnTo>
                    <a:pt x="0" y="40208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 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(Ile De France Mobilités) </a:t>
              </a: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5443740A-4261-4DC6-83D3-2E8E39A22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488" y="3144395"/>
            <a:ext cx="1671295" cy="111217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2BE81050-4D73-4765-BE00-0C1F42437A76}"/>
              </a:ext>
            </a:extLst>
          </p:cNvPr>
          <p:cNvSpPr/>
          <p:nvPr/>
        </p:nvSpPr>
        <p:spPr>
          <a:xfrm>
            <a:off x="230560" y="3915713"/>
            <a:ext cx="6086308" cy="2490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 descr="École">
            <a:extLst>
              <a:ext uri="{FF2B5EF4-FFF2-40B4-BE49-F238E27FC236}">
                <a16:creationId xmlns:a16="http://schemas.microsoft.com/office/drawing/2014/main" id="{842E48AB-1220-463A-9332-32CCA1E6A581}"/>
              </a:ext>
            </a:extLst>
          </p:cNvPr>
          <p:cNvSpPr/>
          <p:nvPr/>
        </p:nvSpPr>
        <p:spPr>
          <a:xfrm>
            <a:off x="8524572" y="2303577"/>
            <a:ext cx="596947" cy="679608"/>
          </a:xfrm>
          <a:prstGeom prst="ellipse">
            <a:avLst/>
          </a:prstGeom>
          <a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221B400F-9788-4AFB-90C0-137734A2F9A4}"/>
              </a:ext>
            </a:extLst>
          </p:cNvPr>
          <p:cNvGrpSpPr/>
          <p:nvPr/>
        </p:nvGrpSpPr>
        <p:grpSpPr>
          <a:xfrm>
            <a:off x="402840" y="4001154"/>
            <a:ext cx="5693160" cy="2399389"/>
            <a:chOff x="-43038" y="1029609"/>
            <a:chExt cx="4890238" cy="239938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5BAEA21-8FD4-440E-B292-0F7D014999E5}"/>
                </a:ext>
              </a:extLst>
            </p:cNvPr>
            <p:cNvSpPr/>
            <p:nvPr/>
          </p:nvSpPr>
          <p:spPr>
            <a:xfrm>
              <a:off x="-43038" y="1114313"/>
              <a:ext cx="1519908" cy="2181872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472" t="23395" r="14472" b="2586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E53738AE-86C6-450C-AA6D-113881892F0F}"/>
                </a:ext>
              </a:extLst>
            </p:cNvPr>
            <p:cNvSpPr/>
            <p:nvPr/>
          </p:nvSpPr>
          <p:spPr>
            <a:xfrm>
              <a:off x="203861" y="1923722"/>
              <a:ext cx="1317152" cy="1309123"/>
            </a:xfrm>
            <a:custGeom>
              <a:avLst/>
              <a:gdLst>
                <a:gd name="connsiteX0" fmla="*/ 0 w 1317152"/>
                <a:gd name="connsiteY0" fmla="*/ 0 h 1309123"/>
                <a:gd name="connsiteX1" fmla="*/ 1317152 w 1317152"/>
                <a:gd name="connsiteY1" fmla="*/ 0 h 1309123"/>
                <a:gd name="connsiteX2" fmla="*/ 1317152 w 1317152"/>
                <a:gd name="connsiteY2" fmla="*/ 1309123 h 1309123"/>
                <a:gd name="connsiteX3" fmla="*/ 0 w 1317152"/>
                <a:gd name="connsiteY3" fmla="*/ 1309123 h 1309123"/>
                <a:gd name="connsiteX4" fmla="*/ 0 w 1317152"/>
                <a:gd name="connsiteY4" fmla="*/ 0 h 130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152" h="1309123">
                  <a:moveTo>
                    <a:pt x="0" y="0"/>
                  </a:moveTo>
                  <a:lnTo>
                    <a:pt x="1317152" y="0"/>
                  </a:lnTo>
                  <a:lnTo>
                    <a:pt x="1317152" y="1309123"/>
                  </a:lnTo>
                  <a:lnTo>
                    <a:pt x="0" y="130912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280" tIns="81280" rIns="81280" bIns="81280" numCol="1" spcCol="1270" anchor="b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3200" kern="1200" dirty="0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695D225F-358B-41BA-8835-A53FDCD1C22D}"/>
                </a:ext>
              </a:extLst>
            </p:cNvPr>
            <p:cNvSpPr/>
            <p:nvPr/>
          </p:nvSpPr>
          <p:spPr>
            <a:xfrm>
              <a:off x="1709702" y="1029609"/>
              <a:ext cx="656832" cy="534530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 l="12487" t="5999" r="12487" b="5999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1F0780B0-32DF-4AAF-B2B4-05AD6D9FED9C}"/>
                </a:ext>
              </a:extLst>
            </p:cNvPr>
            <p:cNvSpPr/>
            <p:nvPr/>
          </p:nvSpPr>
          <p:spPr>
            <a:xfrm>
              <a:off x="2541436" y="1043108"/>
              <a:ext cx="2305764" cy="483826"/>
            </a:xfrm>
            <a:custGeom>
              <a:avLst/>
              <a:gdLst>
                <a:gd name="connsiteX0" fmla="*/ 0 w 2305764"/>
                <a:gd name="connsiteY0" fmla="*/ 0 h 483826"/>
                <a:gd name="connsiteX1" fmla="*/ 2305764 w 2305764"/>
                <a:gd name="connsiteY1" fmla="*/ 0 h 483826"/>
                <a:gd name="connsiteX2" fmla="*/ 2305764 w 2305764"/>
                <a:gd name="connsiteY2" fmla="*/ 483826 h 483826"/>
                <a:gd name="connsiteX3" fmla="*/ 0 w 2305764"/>
                <a:gd name="connsiteY3" fmla="*/ 483826 h 483826"/>
                <a:gd name="connsiteX4" fmla="*/ 0 w 2305764"/>
                <a:gd name="connsiteY4" fmla="*/ 0 h 4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764" h="483826">
                  <a:moveTo>
                    <a:pt x="0" y="0"/>
                  </a:moveTo>
                  <a:lnTo>
                    <a:pt x="2305764" y="0"/>
                  </a:lnTo>
                  <a:lnTo>
                    <a:pt x="2305764" y="483826"/>
                  </a:lnTo>
                  <a:lnTo>
                    <a:pt x="0" y="4838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Enlèvement et gestion des encombrants</a:t>
              </a:r>
              <a:endParaRPr lang="fr-FR" sz="1600" b="1" kern="1200" dirty="0"/>
            </a:p>
          </p:txBody>
        </p:sp>
        <p:sp>
          <p:nvSpPr>
            <p:cNvPr id="101" name="Ellipse 100" descr="Recycler">
              <a:extLst>
                <a:ext uri="{FF2B5EF4-FFF2-40B4-BE49-F238E27FC236}">
                  <a16:creationId xmlns:a16="http://schemas.microsoft.com/office/drawing/2014/main" id="{98D04109-90A4-4FC1-85C4-AE5CA1821D64}"/>
                </a:ext>
              </a:extLst>
            </p:cNvPr>
            <p:cNvSpPr/>
            <p:nvPr/>
          </p:nvSpPr>
          <p:spPr>
            <a:xfrm>
              <a:off x="1777345" y="1651229"/>
              <a:ext cx="656832" cy="534530"/>
            </a:xfrm>
            <a:prstGeom prst="ellipse">
              <a:avLst/>
            </a:prstGeom>
            <a:blipFill>
              <a:blip r:embed="rId11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CEBD5F60-0913-4469-B4F0-694473D3F8BA}"/>
                </a:ext>
              </a:extLst>
            </p:cNvPr>
            <p:cNvSpPr/>
            <p:nvPr/>
          </p:nvSpPr>
          <p:spPr>
            <a:xfrm>
              <a:off x="2541436" y="1664728"/>
              <a:ext cx="2305764" cy="483826"/>
            </a:xfrm>
            <a:custGeom>
              <a:avLst/>
              <a:gdLst>
                <a:gd name="connsiteX0" fmla="*/ 0 w 2305764"/>
                <a:gd name="connsiteY0" fmla="*/ 0 h 483826"/>
                <a:gd name="connsiteX1" fmla="*/ 2305764 w 2305764"/>
                <a:gd name="connsiteY1" fmla="*/ 0 h 483826"/>
                <a:gd name="connsiteX2" fmla="*/ 2305764 w 2305764"/>
                <a:gd name="connsiteY2" fmla="*/ 483826 h 483826"/>
                <a:gd name="connsiteX3" fmla="*/ 0 w 2305764"/>
                <a:gd name="connsiteY3" fmla="*/ 483826 h 483826"/>
                <a:gd name="connsiteX4" fmla="*/ 0 w 2305764"/>
                <a:gd name="connsiteY4" fmla="*/ 0 h 4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764" h="483826">
                  <a:moveTo>
                    <a:pt x="0" y="0"/>
                  </a:moveTo>
                  <a:lnTo>
                    <a:pt x="2305764" y="0"/>
                  </a:lnTo>
                  <a:lnTo>
                    <a:pt x="2305764" y="483826"/>
                  </a:lnTo>
                  <a:lnTo>
                    <a:pt x="0" y="4838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Enlèvement et gestion des ordures ménagères</a:t>
              </a:r>
              <a:endParaRPr lang="fr-FR" sz="1600" b="1" kern="1200" dirty="0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FEBE2F3F-2E6C-4D1D-93C1-423178240FB8}"/>
                </a:ext>
              </a:extLst>
            </p:cNvPr>
            <p:cNvSpPr/>
            <p:nvPr/>
          </p:nvSpPr>
          <p:spPr>
            <a:xfrm>
              <a:off x="1709702" y="2272849"/>
              <a:ext cx="656832" cy="534530"/>
            </a:xfrm>
            <a:prstGeom prst="ellipse">
              <a:avLst/>
            </a:prstGeom>
            <a:blipFill>
              <a:blip r:embed="rId13">
                <a:extLs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A6E2F898-6EA8-4093-B338-4A53C71FE7F5}"/>
                </a:ext>
              </a:extLst>
            </p:cNvPr>
            <p:cNvSpPr/>
            <p:nvPr/>
          </p:nvSpPr>
          <p:spPr>
            <a:xfrm>
              <a:off x="2517064" y="2286347"/>
              <a:ext cx="2305764" cy="483826"/>
            </a:xfrm>
            <a:custGeom>
              <a:avLst/>
              <a:gdLst>
                <a:gd name="connsiteX0" fmla="*/ 0 w 2305764"/>
                <a:gd name="connsiteY0" fmla="*/ 0 h 483826"/>
                <a:gd name="connsiteX1" fmla="*/ 2305764 w 2305764"/>
                <a:gd name="connsiteY1" fmla="*/ 0 h 483826"/>
                <a:gd name="connsiteX2" fmla="*/ 2305764 w 2305764"/>
                <a:gd name="connsiteY2" fmla="*/ 483826 h 483826"/>
                <a:gd name="connsiteX3" fmla="*/ 0 w 2305764"/>
                <a:gd name="connsiteY3" fmla="*/ 483826 h 483826"/>
                <a:gd name="connsiteX4" fmla="*/ 0 w 2305764"/>
                <a:gd name="connsiteY4" fmla="*/ 0 h 4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764" h="483826">
                  <a:moveTo>
                    <a:pt x="0" y="0"/>
                  </a:moveTo>
                  <a:lnTo>
                    <a:pt x="2305764" y="0"/>
                  </a:lnTo>
                  <a:lnTo>
                    <a:pt x="2305764" y="483826"/>
                  </a:lnTo>
                  <a:lnTo>
                    <a:pt x="0" y="4838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Réseau et assainissement </a:t>
              </a:r>
              <a:endParaRPr lang="fr-FR" sz="1600" b="1" kern="1200" dirty="0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A5BA8982-E430-40BA-B75D-D08B62876817}"/>
                </a:ext>
              </a:extLst>
            </p:cNvPr>
            <p:cNvSpPr/>
            <p:nvPr/>
          </p:nvSpPr>
          <p:spPr>
            <a:xfrm>
              <a:off x="1709702" y="2894468"/>
              <a:ext cx="656832" cy="534530"/>
            </a:xfrm>
            <a:prstGeom prst="ellipse">
              <a:avLst/>
            </a:prstGeom>
            <a:blipFill dpi="0" rotWithShape="1">
              <a:blip r:embed="rId15"/>
              <a:srcRect/>
              <a:stretch>
                <a:fillRect l="1432" t="11657" r="1432" b="11657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701ECA8E-09E4-43A1-8418-E6D6F953C828}"/>
                </a:ext>
              </a:extLst>
            </p:cNvPr>
            <p:cNvSpPr/>
            <p:nvPr/>
          </p:nvSpPr>
          <p:spPr>
            <a:xfrm>
              <a:off x="2517064" y="2907967"/>
              <a:ext cx="2305764" cy="483826"/>
            </a:xfrm>
            <a:custGeom>
              <a:avLst/>
              <a:gdLst>
                <a:gd name="connsiteX0" fmla="*/ 0 w 2305764"/>
                <a:gd name="connsiteY0" fmla="*/ 0 h 483826"/>
                <a:gd name="connsiteX1" fmla="*/ 2305764 w 2305764"/>
                <a:gd name="connsiteY1" fmla="*/ 0 h 483826"/>
                <a:gd name="connsiteX2" fmla="*/ 2305764 w 2305764"/>
                <a:gd name="connsiteY2" fmla="*/ 483826 h 483826"/>
                <a:gd name="connsiteX3" fmla="*/ 0 w 2305764"/>
                <a:gd name="connsiteY3" fmla="*/ 483826 h 483826"/>
                <a:gd name="connsiteX4" fmla="*/ 0 w 2305764"/>
                <a:gd name="connsiteY4" fmla="*/ 0 h 48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764" h="483826">
                  <a:moveTo>
                    <a:pt x="0" y="0"/>
                  </a:moveTo>
                  <a:lnTo>
                    <a:pt x="2305764" y="0"/>
                  </a:lnTo>
                  <a:lnTo>
                    <a:pt x="2305764" y="483826"/>
                  </a:lnTo>
                  <a:lnTo>
                    <a:pt x="0" y="4838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20320" rIns="4064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Plan Local d'Urbanisme Intercommunale (PLUI)</a:t>
              </a:r>
              <a:endParaRPr lang="fr-FR" sz="1600" b="1" kern="1200" dirty="0"/>
            </a:p>
          </p:txBody>
        </p:sp>
      </p:grpSp>
      <p:pic>
        <p:nvPicPr>
          <p:cNvPr id="44" name="Image 43">
            <a:extLst>
              <a:ext uri="{FF2B5EF4-FFF2-40B4-BE49-F238E27FC236}">
                <a16:creationId xmlns:a16="http://schemas.microsoft.com/office/drawing/2014/main" id="{EDF60DD8-B626-44CA-AF95-9B7CD9AC7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524572" y="4187088"/>
            <a:ext cx="679608" cy="679608"/>
          </a:xfrm>
          <a:prstGeom prst="rect">
            <a:avLst/>
          </a:prstGeom>
        </p:spPr>
      </p:pic>
      <p:sp>
        <p:nvSpPr>
          <p:cNvPr id="107" name="Forme libre : forme 106">
            <a:extLst>
              <a:ext uri="{FF2B5EF4-FFF2-40B4-BE49-F238E27FC236}">
                <a16:creationId xmlns:a16="http://schemas.microsoft.com/office/drawing/2014/main" id="{2C51CC7A-C636-4251-8646-F2CD9B0FDF85}"/>
              </a:ext>
            </a:extLst>
          </p:cNvPr>
          <p:cNvSpPr/>
          <p:nvPr/>
        </p:nvSpPr>
        <p:spPr>
          <a:xfrm>
            <a:off x="9177279" y="3301540"/>
            <a:ext cx="3125861" cy="516015"/>
          </a:xfrm>
          <a:custGeom>
            <a:avLst/>
            <a:gdLst>
              <a:gd name="connsiteX0" fmla="*/ 0 w 2208580"/>
              <a:gd name="connsiteY0" fmla="*/ 0 h 402087"/>
              <a:gd name="connsiteX1" fmla="*/ 2208580 w 2208580"/>
              <a:gd name="connsiteY1" fmla="*/ 0 h 402087"/>
              <a:gd name="connsiteX2" fmla="*/ 2208580 w 2208580"/>
              <a:gd name="connsiteY2" fmla="*/ 402087 h 402087"/>
              <a:gd name="connsiteX3" fmla="*/ 0 w 2208580"/>
              <a:gd name="connsiteY3" fmla="*/ 402087 h 402087"/>
              <a:gd name="connsiteX4" fmla="*/ 0 w 2208580"/>
              <a:gd name="connsiteY4" fmla="*/ 0 h 40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8580" h="402087">
                <a:moveTo>
                  <a:pt x="0" y="0"/>
                </a:moveTo>
                <a:lnTo>
                  <a:pt x="2208580" y="0"/>
                </a:lnTo>
                <a:lnTo>
                  <a:pt x="2208580" y="402087"/>
                </a:lnTo>
                <a:lnTo>
                  <a:pt x="0" y="4020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20320" rIns="4064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1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Graphique 47">
            <a:extLst>
              <a:ext uri="{FF2B5EF4-FFF2-40B4-BE49-F238E27FC236}">
                <a16:creationId xmlns:a16="http://schemas.microsoft.com/office/drawing/2014/main" id="{B9888AB2-AC9E-4DB7-8308-25A288E0D7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449391" y="3378326"/>
            <a:ext cx="754789" cy="516016"/>
          </a:xfrm>
          <a:prstGeom prst="rect">
            <a:avLst/>
          </a:prstGeom>
        </p:spPr>
      </p:pic>
      <p:sp>
        <p:nvSpPr>
          <p:cNvPr id="108" name="Forme libre : forme 107">
            <a:extLst>
              <a:ext uri="{FF2B5EF4-FFF2-40B4-BE49-F238E27FC236}">
                <a16:creationId xmlns:a16="http://schemas.microsoft.com/office/drawing/2014/main" id="{F4FC4FD5-3041-466C-AD9B-DEB981361391}"/>
              </a:ext>
            </a:extLst>
          </p:cNvPr>
          <p:cNvSpPr/>
          <p:nvPr/>
        </p:nvSpPr>
        <p:spPr>
          <a:xfrm>
            <a:off x="8995587" y="3394973"/>
            <a:ext cx="3125861" cy="516015"/>
          </a:xfrm>
          <a:custGeom>
            <a:avLst/>
            <a:gdLst>
              <a:gd name="connsiteX0" fmla="*/ 0 w 2208580"/>
              <a:gd name="connsiteY0" fmla="*/ 0 h 402087"/>
              <a:gd name="connsiteX1" fmla="*/ 2208580 w 2208580"/>
              <a:gd name="connsiteY1" fmla="*/ 0 h 402087"/>
              <a:gd name="connsiteX2" fmla="*/ 2208580 w 2208580"/>
              <a:gd name="connsiteY2" fmla="*/ 402087 h 402087"/>
              <a:gd name="connsiteX3" fmla="*/ 0 w 2208580"/>
              <a:gd name="connsiteY3" fmla="*/ 402087 h 402087"/>
              <a:gd name="connsiteX4" fmla="*/ 0 w 2208580"/>
              <a:gd name="connsiteY4" fmla="*/ 0 h 40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8580" h="402087">
                <a:moveTo>
                  <a:pt x="0" y="0"/>
                </a:moveTo>
                <a:lnTo>
                  <a:pt x="2208580" y="0"/>
                </a:lnTo>
                <a:lnTo>
                  <a:pt x="2208580" y="402087"/>
                </a:lnTo>
                <a:lnTo>
                  <a:pt x="0" y="40208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0640" tIns="20320" rIns="40640" bIns="203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 et emploi</a:t>
            </a:r>
          </a:p>
        </p:txBody>
      </p:sp>
    </p:spTree>
    <p:extLst>
      <p:ext uri="{BB962C8B-B14F-4D97-AF65-F5344CB8AC3E}">
        <p14:creationId xmlns:p14="http://schemas.microsoft.com/office/powerpoint/2010/main" val="4574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316" y="345372"/>
            <a:ext cx="10515600" cy="1009651"/>
          </a:xfrm>
        </p:spPr>
        <p:txBody>
          <a:bodyPr>
            <a:normAutofit/>
          </a:bodyPr>
          <a:lstStyle/>
          <a:p>
            <a:r>
              <a:rPr lang="fr-FR" sz="4000" u="sng" dirty="0">
                <a:latin typeface="Calibri" pitchFamily="34" charset="0"/>
                <a:cs typeface="Calibri" pitchFamily="34" charset="0"/>
              </a:rPr>
              <a:t>Ordre du jour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189" y="1355023"/>
            <a:ext cx="11000874" cy="5032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1- Présentation du projet </a:t>
            </a:r>
            <a:r>
              <a:rPr lang="fr-FR" dirty="0" err="1"/>
              <a:t>Carnavalcade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2- Retour sur le projet d’embellissement du quartier et présentation des suites</a:t>
            </a:r>
          </a:p>
          <a:p>
            <a:pPr marL="0" lv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3- Les temps forts du quartier passés et à venir</a:t>
            </a:r>
          </a:p>
          <a:p>
            <a:pPr marL="0" lvl="0" indent="0">
              <a:buNone/>
            </a:pPr>
            <a:endParaRPr lang="fr-FR" dirty="0"/>
          </a:p>
          <a:p>
            <a:pPr marL="0" lvl="0" indent="0">
              <a:buNone/>
            </a:pPr>
            <a:r>
              <a:rPr lang="fr-FR" dirty="0"/>
              <a:t>4- Vos idées, vos propositions pour le quartier</a:t>
            </a:r>
          </a:p>
          <a:p>
            <a:pPr marL="0" lvl="0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62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u="sng" dirty="0">
                <a:latin typeface="Calibri" pitchFamily="34" charset="0"/>
                <a:cs typeface="Calibri" pitchFamily="34" charset="0"/>
              </a:rPr>
              <a:t>Pour la suite…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pPr algn="just"/>
            <a:r>
              <a:rPr lang="fr-FR" sz="3200" dirty="0">
                <a:latin typeface="Calibri" pitchFamily="34" charset="0"/>
                <a:cs typeface="Calibri" pitchFamily="34" charset="0"/>
              </a:rPr>
              <a:t>Compte-rendu et présentation </a:t>
            </a:r>
            <a:r>
              <a:rPr lang="fr-FR" sz="3200" i="1" dirty="0">
                <a:latin typeface="Calibri" pitchFamily="34" charset="0"/>
                <a:cs typeface="Calibri" pitchFamily="34" charset="0"/>
              </a:rPr>
              <a:t>Powerpoint 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 de ce soir disponible sur la plateforme </a:t>
            </a:r>
            <a:r>
              <a:rPr lang="fr-FR" sz="3200" i="1" dirty="0">
                <a:latin typeface="Calibri" pitchFamily="34" charset="0"/>
                <a:cs typeface="Calibri" pitchFamily="34" charset="0"/>
              </a:rPr>
              <a:t>« Je participe » </a:t>
            </a:r>
            <a:r>
              <a:rPr lang="fr-FR" sz="3200" dirty="0">
                <a:latin typeface="Calibri" pitchFamily="34" charset="0"/>
                <a:cs typeface="Calibri" pitchFamily="34" charset="0"/>
              </a:rPr>
              <a:t>dans les meilleurs délais : </a:t>
            </a:r>
            <a:r>
              <a:rPr lang="fr-FR" sz="3200" dirty="0">
                <a:latin typeface="Calibri" pitchFamily="34" charset="0"/>
                <a:cs typeface="Calibri" pitchFamily="34" charset="0"/>
                <a:hlinkClick r:id="rId2"/>
              </a:rPr>
              <a:t>https://consultations.champigny-sur-marne.fr/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</a:pPr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fr-FR" sz="3200" dirty="0">
                <a:latin typeface="Calibri" pitchFamily="34" charset="0"/>
                <a:cs typeface="Calibri" pitchFamily="34" charset="0"/>
              </a:rPr>
              <a:t>Pensez à remplir et à rendre votre fiche si vous avez des idées de projets ou si vous souhaitez participer aux futurs ateliers des travail</a:t>
            </a:r>
          </a:p>
          <a:p>
            <a:pPr algn="just"/>
            <a:endParaRPr lang="fr-FR" sz="32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fr-FR" sz="3200" dirty="0">
                <a:latin typeface="Calibri" pitchFamily="34" charset="0"/>
                <a:cs typeface="Calibri" pitchFamily="34" charset="0"/>
              </a:rPr>
              <a:t>Contact : </a:t>
            </a:r>
            <a:r>
              <a:rPr lang="fr-FR" sz="3200" u="sng" dirty="0">
                <a:latin typeface="Calibri" pitchFamily="34" charset="0"/>
                <a:cs typeface="Calibri" pitchFamily="34" charset="0"/>
              </a:rPr>
              <a:t>viedesquartiers</a:t>
            </a:r>
            <a:r>
              <a:rPr lang="fr-FR" sz="3200" u="sng" dirty="0">
                <a:latin typeface="Calibri" pitchFamily="34" charset="0"/>
                <a:cs typeface="Calibri" pitchFamily="34" charset="0"/>
                <a:hlinkClick r:id="rId3"/>
              </a:rPr>
              <a:t>@mairie-champigny94.fr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86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1105484" y="352182"/>
            <a:ext cx="10515600" cy="10096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i="1" dirty="0">
                <a:latin typeface="Calibri" pitchFamily="34" charset="0"/>
                <a:cs typeface="Calibri" pitchFamily="34" charset="0"/>
              </a:rPr>
              <a:t>Merci de votre participation et de votre aide pour ranger la salle ! </a:t>
            </a:r>
          </a:p>
        </p:txBody>
      </p:sp>
    </p:spTree>
    <p:extLst>
      <p:ext uri="{BB962C8B-B14F-4D97-AF65-F5344CB8AC3E}">
        <p14:creationId xmlns:p14="http://schemas.microsoft.com/office/powerpoint/2010/main" val="99735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65653" y="0"/>
            <a:ext cx="12026348" cy="7056438"/>
          </a:xfrm>
          <a:prstGeom prst="rect">
            <a:avLst/>
          </a:prstGeom>
          <a:solidFill>
            <a:srgbClr val="252833">
              <a:alpha val="80000"/>
            </a:srgbClr>
          </a:solidFill>
          <a:ln/>
        </p:spPr>
        <p:txBody>
          <a:bodyPr/>
          <a:lstStyle/>
          <a:p>
            <a:endParaRPr lang="fr-FR" dirty="0"/>
          </a:p>
        </p:txBody>
      </p:sp>
      <p:sp>
        <p:nvSpPr>
          <p:cNvPr id="6" name="Text 3"/>
          <p:cNvSpPr/>
          <p:nvPr/>
        </p:nvSpPr>
        <p:spPr>
          <a:xfrm>
            <a:off x="1956991" y="832942"/>
            <a:ext cx="8277919" cy="13886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5467"/>
              </a:lnSpc>
            </a:pPr>
            <a:r>
              <a:rPr lang="en-US" sz="4374" dirty="0">
                <a:solidFill>
                  <a:srgbClr val="33CCC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Jeux Olympiques et Paralympiques Paris 2024</a:t>
            </a:r>
            <a:endParaRPr lang="en-US" sz="4374" dirty="0">
              <a:solidFill>
                <a:srgbClr val="33CCCC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956991" y="2499320"/>
            <a:ext cx="8277919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 26 juillet au 11 août</a:t>
            </a:r>
            <a:endParaRPr lang="en-US" sz="1458" dirty="0"/>
          </a:p>
        </p:txBody>
      </p:sp>
      <p:sp>
        <p:nvSpPr>
          <p:cNvPr id="8" name="Text 5"/>
          <p:cNvSpPr/>
          <p:nvPr/>
        </p:nvSpPr>
        <p:spPr>
          <a:xfrm>
            <a:off x="1956991" y="3003749"/>
            <a:ext cx="8277919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458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 28 août au 8 septembre</a:t>
            </a:r>
            <a:endParaRPr lang="en-US" sz="1458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539" y="3627438"/>
            <a:ext cx="1960860" cy="2221905"/>
          </a:xfrm>
          <a:prstGeom prst="rect">
            <a:avLst/>
          </a:prstGeom>
        </p:spPr>
      </p:pic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434" y="3627438"/>
            <a:ext cx="1937444" cy="222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4FEB71-CBF4-4C0D-A117-14E46041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785" y="5591512"/>
            <a:ext cx="808500" cy="912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89F5A6-62A7-40CA-839E-181DC393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157" y="5591512"/>
            <a:ext cx="794316" cy="912518"/>
          </a:xfrm>
          <a:prstGeom prst="rect">
            <a:avLst/>
          </a:prstGeom>
        </p:spPr>
      </p:pic>
      <p:sp>
        <p:nvSpPr>
          <p:cNvPr id="15" name="Text 3">
            <a:extLst>
              <a:ext uri="{FF2B5EF4-FFF2-40B4-BE49-F238E27FC236}">
                <a16:creationId xmlns:a16="http://schemas.microsoft.com/office/drawing/2014/main" id="{1CDFCF68-5036-4938-AB0B-908CD0CE524B}"/>
              </a:ext>
            </a:extLst>
          </p:cNvPr>
          <p:cNvSpPr/>
          <p:nvPr/>
        </p:nvSpPr>
        <p:spPr>
          <a:xfrm>
            <a:off x="455571" y="1059497"/>
            <a:ext cx="10364740" cy="6083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32"/>
              </a:lnSpc>
            </a:pPr>
            <a:r>
              <a:rPr lang="en-US" sz="3000" b="1" u="sng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 21 juillet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: Un moment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exceptionnel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et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historique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: </a:t>
            </a:r>
          </a:p>
          <a:p>
            <a:pPr algn="ctr">
              <a:lnSpc>
                <a:spcPts val="2332"/>
              </a:lnSpc>
            </a:pPr>
            <a:endParaRPr lang="en-US" sz="3000" b="1" dirty="0">
              <a:solidFill>
                <a:srgbClr val="FF7C8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algn="ctr">
              <a:lnSpc>
                <a:spcPts val="2332"/>
              </a:lnSpc>
            </a:pP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 passage de la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flamme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Olympique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0E76F1-7038-4751-8828-3EA957BB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76" y="2014940"/>
            <a:ext cx="7206129" cy="48430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BB89CC-C356-474B-9C63-C5A1509C104F}"/>
              </a:ext>
            </a:extLst>
          </p:cNvPr>
          <p:cNvSpPr txBox="1"/>
          <p:nvPr/>
        </p:nvSpPr>
        <p:spPr>
          <a:xfrm>
            <a:off x="1284790" y="110866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Présentation du projet </a:t>
            </a:r>
            <a:r>
              <a:rPr lang="fr-FR" sz="3200" b="1" dirty="0" err="1">
                <a:solidFill>
                  <a:srgbClr val="0070C0"/>
                </a:solidFill>
              </a:rPr>
              <a:t>Carnavalcade</a:t>
            </a:r>
            <a:endParaRPr lang="fr-FR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6955D1E2-AABC-4B52-9EC7-E88DDD06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4FEB71-CBF4-4C0D-A117-14E460418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785" y="5591512"/>
            <a:ext cx="808500" cy="912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89F5A6-62A7-40CA-839E-181DC3930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6157" y="5591512"/>
            <a:ext cx="794316" cy="912518"/>
          </a:xfrm>
          <a:prstGeom prst="rect">
            <a:avLst/>
          </a:prstGeom>
        </p:spPr>
      </p:pic>
      <p:sp>
        <p:nvSpPr>
          <p:cNvPr id="9" name="Text 2">
            <a:extLst>
              <a:ext uri="{FF2B5EF4-FFF2-40B4-BE49-F238E27FC236}">
                <a16:creationId xmlns:a16="http://schemas.microsoft.com/office/drawing/2014/main" id="{3A68ED7D-1CC7-403C-AE45-CBEE33FB76CB}"/>
              </a:ext>
            </a:extLst>
          </p:cNvPr>
          <p:cNvSpPr/>
          <p:nvPr/>
        </p:nvSpPr>
        <p:spPr>
          <a:xfrm>
            <a:off x="1400175" y="1005086"/>
            <a:ext cx="4146550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556"/>
              </a:lnSpc>
            </a:pPr>
            <a:r>
              <a:rPr lang="en-US" sz="3645" dirty="0">
                <a:solidFill>
                  <a:srgbClr val="33CCC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Ce qui se prépare…</a:t>
            </a:r>
            <a:endParaRPr lang="en-US" sz="3645" dirty="0">
              <a:solidFill>
                <a:srgbClr val="33CCCC"/>
              </a:solidFill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6804AEAA-5C32-4E09-B62B-29633CD21989}"/>
              </a:ext>
            </a:extLst>
          </p:cNvPr>
          <p:cNvSpPr/>
          <p:nvPr/>
        </p:nvSpPr>
        <p:spPr>
          <a:xfrm>
            <a:off x="848722" y="2220665"/>
            <a:ext cx="5935167" cy="8885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332"/>
              </a:lnSpc>
              <a:buSzPct val="100000"/>
            </a:pP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Une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grande</a:t>
            </a: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Carnavalcade</a:t>
            </a:r>
            <a:endParaRPr lang="en-US" sz="3000" b="1" dirty="0">
              <a:solidFill>
                <a:srgbClr val="FF7C8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algn="ctr">
              <a:lnSpc>
                <a:spcPts val="2332"/>
              </a:lnSpc>
              <a:buSzPct val="100000"/>
            </a:pPr>
            <a:endParaRPr lang="en-US" sz="3000" b="1" dirty="0">
              <a:solidFill>
                <a:srgbClr val="FF7C8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algn="ctr">
              <a:lnSpc>
                <a:spcPts val="2332"/>
              </a:lnSpc>
              <a:buSzPct val="100000"/>
            </a:pPr>
            <a:r>
              <a:rPr lang="en-US" sz="3000" b="1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Populaire, festive et </a:t>
            </a:r>
            <a:r>
              <a:rPr lang="en-US" sz="3000" b="1" dirty="0" err="1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colorée</a:t>
            </a:r>
            <a:r>
              <a:rPr lang="en-US" sz="3000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en-US" sz="3000" dirty="0"/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BD895579-D4FE-424A-81BC-B83E0F5F7975}"/>
              </a:ext>
            </a:extLst>
          </p:cNvPr>
          <p:cNvSpPr/>
          <p:nvPr/>
        </p:nvSpPr>
        <p:spPr>
          <a:xfrm>
            <a:off x="-1" y="3746103"/>
            <a:ext cx="6925668" cy="237316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  <a:buSzPct val="100000"/>
            </a:pPr>
            <a:r>
              <a:rPr lang="en-US" sz="1458" dirty="0">
                <a:solidFill>
                  <a:schemeClr val="bg2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Préparée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amont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avec les habitants, les MPT, les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centres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loisirs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les structures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jeunesse, les clubs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sportifs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et les associations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volontaires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 5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marionnettes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géantes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1 Zumba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géante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les enfants des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centres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loisirs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costumés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Les associations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sportives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volontaires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</a:p>
          <a:p>
            <a:pPr>
              <a:lnSpc>
                <a:spcPts val="2332"/>
              </a:lnSpc>
              <a:buSzPct val="100000"/>
            </a:pP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 Une fanfare et </a:t>
            </a:r>
            <a:r>
              <a:rPr lang="en-US" sz="1458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une</a:t>
            </a:r>
            <a:r>
              <a:rPr lang="en-US" sz="1458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batucada. </a:t>
            </a:r>
          </a:p>
        </p:txBody>
      </p:sp>
    </p:spTree>
    <p:extLst>
      <p:ext uri="{BB962C8B-B14F-4D97-AF65-F5344CB8AC3E}">
        <p14:creationId xmlns:p14="http://schemas.microsoft.com/office/powerpoint/2010/main" val="44051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4FEB71-CBF4-4C0D-A117-14E46041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785" y="5591512"/>
            <a:ext cx="808500" cy="912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89F5A6-62A7-40CA-839E-181DC393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157" y="5591512"/>
            <a:ext cx="794316" cy="912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30B64D-BFCE-4065-A68E-12D081EA632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4" y="393761"/>
            <a:ext cx="3404193" cy="45389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F40234-5B74-49EE-AF4C-AC5EFFDA8631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19" y="1897961"/>
            <a:ext cx="3404193" cy="45396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B61A0FE-FFFD-45AB-ADE2-5A42619F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09" y="423444"/>
            <a:ext cx="3404193" cy="45389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10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1B5302C3-EA56-4D51-AF60-20968AFE4431}"/>
              </a:ext>
            </a:extLst>
          </p:cNvPr>
          <p:cNvSpPr/>
          <p:nvPr/>
        </p:nvSpPr>
        <p:spPr>
          <a:xfrm>
            <a:off x="2281568" y="3429000"/>
            <a:ext cx="3858955" cy="12760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556"/>
              </a:lnSpc>
            </a:pPr>
            <a:r>
              <a:rPr lang="en-US" sz="3645" dirty="0">
                <a:solidFill>
                  <a:srgbClr val="33CCCC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Ce qui se prépare…</a:t>
            </a:r>
            <a:endParaRPr lang="en-US" sz="3645" dirty="0">
              <a:solidFill>
                <a:srgbClr val="33CCCC"/>
              </a:solidFill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F26BBB2D-008A-4BCF-BF25-4A8C0AA58A52}"/>
              </a:ext>
            </a:extLst>
          </p:cNvPr>
          <p:cNvSpPr/>
          <p:nvPr/>
        </p:nvSpPr>
        <p:spPr>
          <a:xfrm>
            <a:off x="2281568" y="4342373"/>
            <a:ext cx="7988526" cy="809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285739" indent="-285739">
              <a:lnSpc>
                <a:spcPts val="2332"/>
              </a:lnSpc>
              <a:buSzPct val="100000"/>
              <a:buChar char="•"/>
            </a:pPr>
            <a:r>
              <a:rPr lang="en-US" sz="3000" dirty="0">
                <a:solidFill>
                  <a:srgbClr val="FF7C8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 12 au 31 juillet : Champigny plage et le Club 2024</a:t>
            </a:r>
            <a:endParaRPr lang="en-US" sz="3000" dirty="0">
              <a:solidFill>
                <a:srgbClr val="FF7C8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D4FEB71-CBF4-4C0D-A117-14E46041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785" y="5591512"/>
            <a:ext cx="808500" cy="9125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89F5A6-62A7-40CA-839E-181DC393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6157" y="5591512"/>
            <a:ext cx="794316" cy="912518"/>
          </a:xfrm>
          <a:prstGeom prst="rect">
            <a:avLst/>
          </a:prstGeom>
        </p:spPr>
      </p:pic>
      <p:sp>
        <p:nvSpPr>
          <p:cNvPr id="14" name="Text 4">
            <a:extLst>
              <a:ext uri="{FF2B5EF4-FFF2-40B4-BE49-F238E27FC236}">
                <a16:creationId xmlns:a16="http://schemas.microsoft.com/office/drawing/2014/main" id="{CB7F7051-5A0F-4D66-B7B3-F5BFA92072C4}"/>
              </a:ext>
            </a:extLst>
          </p:cNvPr>
          <p:cNvSpPr/>
          <p:nvPr/>
        </p:nvSpPr>
        <p:spPr>
          <a:xfrm>
            <a:off x="524426" y="5443428"/>
            <a:ext cx="8277919" cy="2961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32"/>
              </a:lnSpc>
            </a:pPr>
            <a:r>
              <a:rPr lang="en-US" sz="1833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Retransmissions, démonstrations, expositions, boissons et nourriture, terrain de sport en sable…</a:t>
            </a:r>
            <a:endParaRPr lang="en-US" sz="1833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B2053E-0C51-469F-B7D9-DAFBE8DC3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94283"/>
            <a:ext cx="121920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18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A286B7-1C92-4F7D-960D-6C7F25274DB0}"/>
              </a:ext>
            </a:extLst>
          </p:cNvPr>
          <p:cNvSpPr txBox="1">
            <a:spLocks/>
          </p:cNvSpPr>
          <p:nvPr/>
        </p:nvSpPr>
        <p:spPr>
          <a:xfrm>
            <a:off x="61520" y="110866"/>
            <a:ext cx="12068953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0FA9A5-4314-4E84-AFB8-0FDEBBC1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306" y="185647"/>
            <a:ext cx="4429680" cy="64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03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5171</TotalTime>
  <Words>1086</Words>
  <Application>Microsoft Office PowerPoint</Application>
  <PresentationFormat>Grand écran</PresentationFormat>
  <Paragraphs>193</Paragraphs>
  <Slides>31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Century Gothic</vt:lpstr>
      <vt:lpstr>Gotham-Bold</vt:lpstr>
      <vt:lpstr>Lora</vt:lpstr>
      <vt:lpstr>MyriadPro-Regular</vt:lpstr>
      <vt:lpstr>Source Sans Pro</vt:lpstr>
      <vt:lpstr>Times New Roman</vt:lpstr>
      <vt:lpstr>Wingdings</vt:lpstr>
      <vt:lpstr>Thème Office</vt:lpstr>
      <vt:lpstr>Acrobat Document</vt:lpstr>
      <vt:lpstr>Présentation PowerPoint</vt:lpstr>
      <vt:lpstr>Les membres du bureau</vt:lpstr>
      <vt:lpstr>Ordre du jour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Retour sur le projet visant à embellir le quartier</vt:lpstr>
      <vt:lpstr>Suites du projet visant à embellir le quartier :</vt:lpstr>
      <vt:lpstr>Exemples de pochoirs  </vt:lpstr>
      <vt:lpstr>Dans un second temps nous travaillerons sur les plantations de végétaux dans les jardinières : </vt:lpstr>
      <vt:lpstr>Présentation PowerPoint</vt:lpstr>
      <vt:lpstr>PLANNING PREVISIONNEL:</vt:lpstr>
      <vt:lpstr>Retour et suites du projet visant à embellir la rue Jean Villemin </vt:lpstr>
      <vt:lpstr>Présentation PowerPoint</vt:lpstr>
      <vt:lpstr>Présentation PowerPoint</vt:lpstr>
      <vt:lpstr>Présentation PowerPoint</vt:lpstr>
      <vt:lpstr>PLANNING PREVISIONNEL :</vt:lpstr>
      <vt:lpstr>Les temps forts du quartier passés et à venir  </vt:lpstr>
      <vt:lpstr>Janvier 2024 : </vt:lpstr>
      <vt:lpstr>Février 2024 :</vt:lpstr>
      <vt:lpstr>Les temps forts à venir </vt:lpstr>
      <vt:lpstr>Vos signalements, les suites</vt:lpstr>
      <vt:lpstr>Présentation PowerPoint</vt:lpstr>
      <vt:lpstr>Echangeons ensemble !</vt:lpstr>
      <vt:lpstr>Présentation PowerPoint</vt:lpstr>
      <vt:lpstr>Présentation PowerPoint</vt:lpstr>
      <vt:lpstr>Pour la suite…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HAMOUZ Audrey</cp:lastModifiedBy>
  <cp:revision>350</cp:revision>
  <cp:lastPrinted>2024-04-19T12:27:34Z</cp:lastPrinted>
  <dcterms:created xsi:type="dcterms:W3CDTF">2022-02-17T08:27:59Z</dcterms:created>
  <dcterms:modified xsi:type="dcterms:W3CDTF">2024-06-04T12:21:25Z</dcterms:modified>
</cp:coreProperties>
</file>